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4" r:id="rId6"/>
    <p:sldId id="265" r:id="rId7"/>
    <p:sldId id="266" r:id="rId8"/>
    <p:sldId id="267" r:id="rId9"/>
    <p:sldId id="268" r:id="rId10"/>
    <p:sldId id="269" r:id="rId11"/>
    <p:sldId id="270" r:id="rId12"/>
    <p:sldId id="274" r:id="rId13"/>
    <p:sldId id="259" r:id="rId14"/>
    <p:sldId id="275" r:id="rId15"/>
    <p:sldId id="294" r:id="rId16"/>
    <p:sldId id="300" r:id="rId17"/>
    <p:sldId id="301" r:id="rId18"/>
    <p:sldId id="302" r:id="rId19"/>
    <p:sldId id="303" r:id="rId20"/>
    <p:sldId id="304" r:id="rId21"/>
    <p:sldId id="305" r:id="rId22"/>
    <p:sldId id="313" r:id="rId23"/>
    <p:sldId id="306" r:id="rId24"/>
    <p:sldId id="307" r:id="rId25"/>
    <p:sldId id="308" r:id="rId26"/>
    <p:sldId id="309" r:id="rId27"/>
    <p:sldId id="310" r:id="rId28"/>
    <p:sldId id="311" r:id="rId29"/>
    <p:sldId id="312" r:id="rId30"/>
    <p:sldId id="314" r:id="rId31"/>
    <p:sldId id="315" r:id="rId32"/>
    <p:sldId id="316" r:id="rId33"/>
    <p:sldId id="317" r:id="rId34"/>
    <p:sldId id="341" r:id="rId35"/>
    <p:sldId id="318" r:id="rId36"/>
    <p:sldId id="319" r:id="rId37"/>
    <p:sldId id="320" r:id="rId38"/>
    <p:sldId id="321" r:id="rId39"/>
    <p:sldId id="322" r:id="rId40"/>
    <p:sldId id="323" r:id="rId41"/>
    <p:sldId id="324" r:id="rId42"/>
    <p:sldId id="325"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63" r:id="rId56"/>
    <p:sldId id="364" r:id="rId57"/>
    <p:sldId id="365" r:id="rId58"/>
    <p:sldId id="366" r:id="rId59"/>
    <p:sldId id="367" r:id="rId60"/>
    <p:sldId id="368" r:id="rId61"/>
    <p:sldId id="369" r:id="rId62"/>
    <p:sldId id="370" r:id="rId63"/>
    <p:sldId id="371" r:id="rId64"/>
    <p:sldId id="372" r:id="rId65"/>
    <p:sldId id="381" r:id="rId66"/>
    <p:sldId id="373" r:id="rId67"/>
    <p:sldId id="374" r:id="rId68"/>
    <p:sldId id="375" r:id="rId69"/>
    <p:sldId id="376" r:id="rId70"/>
    <p:sldId id="377" r:id="rId71"/>
    <p:sldId id="378" r:id="rId72"/>
    <p:sldId id="379" r:id="rId73"/>
    <p:sldId id="380" r:id="rId74"/>
    <p:sldId id="388" r:id="rId75"/>
    <p:sldId id="382" r:id="rId76"/>
    <p:sldId id="383" r:id="rId77"/>
    <p:sldId id="384" r:id="rId78"/>
    <p:sldId id="385" r:id="rId79"/>
    <p:sldId id="386" r:id="rId80"/>
    <p:sldId id="387" r:id="rId81"/>
    <p:sldId id="389" r:id="rId82"/>
    <p:sldId id="390" r:id="rId83"/>
    <p:sldId id="391" r:id="rId84"/>
    <p:sldId id="392" r:id="rId85"/>
    <p:sldId id="393" r:id="rId86"/>
    <p:sldId id="394" r:id="rId87"/>
    <p:sldId id="395" r:id="rId88"/>
    <p:sldId id="396" r:id="rId89"/>
    <p:sldId id="397" r:id="rId90"/>
    <p:sldId id="398" r:id="rId91"/>
    <p:sldId id="260" r:id="rId92"/>
    <p:sldId id="399" r:id="rId93"/>
    <p:sldId id="261" r:id="rId94"/>
    <p:sldId id="262"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FB6C7F9-B18F-470D-A1D5-2D11AF3415FF}" type="datetimeFigureOut">
              <a:rPr lang="en-US" smtClean="0"/>
              <a:pPr/>
              <a:t>5/28/2012</a:t>
            </a:fld>
            <a:endParaRPr lang="en-US"/>
          </a:p>
        </p:txBody>
      </p:sp>
      <p:sp>
        <p:nvSpPr>
          <p:cNvPr id="16" name="Slide Number Placeholder 15"/>
          <p:cNvSpPr>
            <a:spLocks noGrp="1"/>
          </p:cNvSpPr>
          <p:nvPr>
            <p:ph type="sldNum" sz="quarter" idx="11"/>
          </p:nvPr>
        </p:nvSpPr>
        <p:spPr/>
        <p:txBody>
          <a:bodyPr/>
          <a:lstStyle/>
          <a:p>
            <a:fld id="{A6B78753-F342-41D7-BF6C-9F5F43E522A4}" type="slidenum">
              <a:rPr lang="en-US" smtClean="0"/>
              <a:pPr/>
              <a:t>‹Nº›</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6C7F9-B18F-470D-A1D5-2D11AF3415FF}"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78753-F342-41D7-BF6C-9F5F43E522A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6C7F9-B18F-470D-A1D5-2D11AF3415FF}"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78753-F342-41D7-BF6C-9F5F43E522A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FB6C7F9-B18F-470D-A1D5-2D11AF3415FF}" type="datetimeFigureOut">
              <a:rPr lang="en-US" smtClean="0"/>
              <a:pPr/>
              <a:t>5/28/2012</a:t>
            </a:fld>
            <a:endParaRPr lang="en-US"/>
          </a:p>
        </p:txBody>
      </p:sp>
      <p:sp>
        <p:nvSpPr>
          <p:cNvPr id="15" name="Slide Number Placeholder 14"/>
          <p:cNvSpPr>
            <a:spLocks noGrp="1"/>
          </p:cNvSpPr>
          <p:nvPr>
            <p:ph type="sldNum" sz="quarter" idx="15"/>
          </p:nvPr>
        </p:nvSpPr>
        <p:spPr/>
        <p:txBody>
          <a:bodyPr/>
          <a:lstStyle>
            <a:lvl1pPr algn="ctr">
              <a:defRPr/>
            </a:lvl1pPr>
          </a:lstStyle>
          <a:p>
            <a:fld id="{A6B78753-F342-41D7-BF6C-9F5F43E522A4}" type="slidenum">
              <a:rPr lang="en-US" smtClean="0"/>
              <a:pPr/>
              <a:t>‹Nº›</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B6C7F9-B18F-470D-A1D5-2D11AF3415FF}"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78753-F342-41D7-BF6C-9F5F43E522A4}" type="slidenum">
              <a:rPr lang="en-US" smtClean="0"/>
              <a:pPr/>
              <a:t>‹Nº›</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B6C7F9-B18F-470D-A1D5-2D11AF3415FF}" type="datetimeFigureOut">
              <a:rPr lang="en-US" smtClean="0"/>
              <a:pPr/>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78753-F342-41D7-BF6C-9F5F43E522A4}" type="slidenum">
              <a:rPr lang="en-US" smtClean="0"/>
              <a:pPr/>
              <a:t>‹Nº›</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6B78753-F342-41D7-BF6C-9F5F43E522A4}" type="slidenum">
              <a:rPr lang="en-US" smtClean="0"/>
              <a:pPr/>
              <a:t>‹Nº›</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FB6C7F9-B18F-470D-A1D5-2D11AF3415FF}" type="datetimeFigureOut">
              <a:rPr lang="en-US" smtClean="0"/>
              <a:pPr/>
              <a:t>5/28/2012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B6C7F9-B18F-470D-A1D5-2D11AF3415FF}" type="datetimeFigureOut">
              <a:rPr lang="en-US" smtClean="0"/>
              <a:pPr/>
              <a:t>5/28/2012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78753-F342-41D7-BF6C-9F5F43E522A4}" type="slidenum">
              <a:rPr lang="en-US" smtClean="0"/>
              <a:pPr/>
              <a:t>‹Nº›</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6C7F9-B18F-470D-A1D5-2D11AF3415FF}" type="datetimeFigureOut">
              <a:rPr lang="en-US" smtClean="0"/>
              <a:pPr/>
              <a:t>5/28/2012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78753-F342-41D7-BF6C-9F5F43E522A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FB6C7F9-B18F-470D-A1D5-2D11AF3415FF}" type="datetimeFigureOut">
              <a:rPr lang="en-US" smtClean="0"/>
              <a:pPr/>
              <a:t>5/28/2012</a:t>
            </a:fld>
            <a:endParaRPr lang="en-US"/>
          </a:p>
        </p:txBody>
      </p:sp>
      <p:sp>
        <p:nvSpPr>
          <p:cNvPr id="9" name="Slide Number Placeholder 8"/>
          <p:cNvSpPr>
            <a:spLocks noGrp="1"/>
          </p:cNvSpPr>
          <p:nvPr>
            <p:ph type="sldNum" sz="quarter" idx="15"/>
          </p:nvPr>
        </p:nvSpPr>
        <p:spPr/>
        <p:txBody>
          <a:bodyPr/>
          <a:lstStyle/>
          <a:p>
            <a:fld id="{A6B78753-F342-41D7-BF6C-9F5F43E522A4}" type="slidenum">
              <a:rPr lang="en-US" smtClean="0"/>
              <a:pPr/>
              <a:t>‹Nº›</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FB6C7F9-B18F-470D-A1D5-2D11AF3415FF}" type="datetimeFigureOut">
              <a:rPr lang="en-US" smtClean="0"/>
              <a:pPr/>
              <a:t>5/28/2012</a:t>
            </a:fld>
            <a:endParaRPr lang="en-US"/>
          </a:p>
        </p:txBody>
      </p:sp>
      <p:sp>
        <p:nvSpPr>
          <p:cNvPr id="9" name="Slide Number Placeholder 8"/>
          <p:cNvSpPr>
            <a:spLocks noGrp="1"/>
          </p:cNvSpPr>
          <p:nvPr>
            <p:ph type="sldNum" sz="quarter" idx="11"/>
          </p:nvPr>
        </p:nvSpPr>
        <p:spPr/>
        <p:txBody>
          <a:bodyPr/>
          <a:lstStyle/>
          <a:p>
            <a:fld id="{A6B78753-F342-41D7-BF6C-9F5F43E522A4}" type="slidenum">
              <a:rPr lang="en-US" smtClean="0"/>
              <a:pPr/>
              <a:t>‹Nº›</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FB6C7F9-B18F-470D-A1D5-2D11AF3415FF}" type="datetimeFigureOut">
              <a:rPr lang="en-US" smtClean="0"/>
              <a:pPr/>
              <a:t>5/28/2012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6B78753-F342-41D7-BF6C-9F5F43E522A4}" type="slidenum">
              <a:rPr lang="en-US" smtClean="0"/>
              <a:pPr/>
              <a:t>‹Nº›</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eorge/Repor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george/ReportServ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george/Repor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r>
            <a:br>
              <a:rPr lang="en-US" dirty="0" smtClean="0"/>
            </a:br>
            <a:r>
              <a:rPr lang="en-US" dirty="0" smtClean="0"/>
              <a:t>Jorge Salas </a:t>
            </a:r>
            <a:r>
              <a:rPr lang="en-US" dirty="0" err="1" smtClean="0"/>
              <a:t>Chacón</a:t>
            </a:r>
            <a:endParaRPr lang="en-US" dirty="0"/>
          </a:p>
        </p:txBody>
      </p:sp>
      <p:sp>
        <p:nvSpPr>
          <p:cNvPr id="2" name="Title 1"/>
          <p:cNvSpPr>
            <a:spLocks noGrp="1"/>
          </p:cNvSpPr>
          <p:nvPr>
            <p:ph type="ctrTitle"/>
          </p:nvPr>
        </p:nvSpPr>
        <p:spPr/>
        <p:txBody>
          <a:bodyPr/>
          <a:lstStyle/>
          <a:p>
            <a:r>
              <a:rPr lang="en-US" dirty="0" smtClean="0"/>
              <a:t>Microsoft SQL Reporting Services</a:t>
            </a:r>
            <a:endParaRPr lang="en-US" dirty="0"/>
          </a:p>
        </p:txBody>
      </p:sp>
    </p:spTree>
    <p:extLst>
      <p:ext uri="{BB962C8B-B14F-4D97-AF65-F5344CB8AC3E}">
        <p14:creationId xmlns:p14="http://schemas.microsoft.com/office/powerpoint/2010/main" xmlns="" val="82287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48200"/>
          </a:xfrm>
        </p:spPr>
        <p:txBody>
          <a:bodyPr>
            <a:normAutofit/>
          </a:bodyPr>
          <a:lstStyle/>
          <a:p>
            <a:pPr lvl="1"/>
            <a:r>
              <a:rPr lang="es-CR" dirty="0" smtClean="0"/>
              <a:t>Ingresar </a:t>
            </a:r>
            <a:r>
              <a:rPr lang="es-CR" dirty="0"/>
              <a:t>al URL asignado al Administrador de </a:t>
            </a:r>
            <a:r>
              <a:rPr lang="es-CR" dirty="0" smtClean="0"/>
              <a:t>Reportes ( en </a:t>
            </a:r>
            <a:r>
              <a:rPr lang="es-CR" dirty="0"/>
              <a:t>este caso </a:t>
            </a:r>
            <a:r>
              <a:rPr lang="es-CR" u="sng" dirty="0" smtClean="0">
                <a:hlinkClick r:id="rId2"/>
              </a:rPr>
              <a:t>http</a:t>
            </a:r>
            <a:r>
              <a:rPr lang="es-CR" u="sng" dirty="0">
                <a:hlinkClick r:id="rId2"/>
              </a:rPr>
              <a:t>://</a:t>
            </a:r>
            <a:r>
              <a:rPr lang="es-CR" u="sng" dirty="0" smtClean="0">
                <a:hlinkClick r:id="rId2"/>
              </a:rPr>
              <a:t>george/Reports</a:t>
            </a:r>
            <a:r>
              <a:rPr lang="es-CR" dirty="0" smtClean="0"/>
              <a:t>)</a:t>
            </a:r>
          </a:p>
          <a:p>
            <a:pPr lvl="2"/>
            <a:endParaRPr lang="es-CR" dirty="0" smtClean="0"/>
          </a:p>
          <a:p>
            <a:pPr lvl="2"/>
            <a:endParaRPr lang="es-CR" dirty="0" smtClean="0"/>
          </a:p>
          <a:p>
            <a:pPr lvl="2"/>
            <a:endParaRPr lang="es-CR" dirty="0"/>
          </a:p>
          <a:p>
            <a:pPr lvl="2"/>
            <a:endParaRPr lang="es-CR" dirty="0" smtClean="0"/>
          </a:p>
          <a:p>
            <a:pPr lvl="2"/>
            <a:endParaRPr lang="es-CR" dirty="0" smtClean="0"/>
          </a:p>
          <a:p>
            <a:pPr lvl="2"/>
            <a:endParaRPr lang="es-CR" dirty="0"/>
          </a:p>
          <a:p>
            <a:pPr lvl="2"/>
            <a:r>
              <a:rPr lang="es-CR" dirty="0" smtClean="0"/>
              <a:t>Clic </a:t>
            </a:r>
            <a:r>
              <a:rPr lang="es-CR" dirty="0"/>
              <a:t>en “</a:t>
            </a:r>
            <a:r>
              <a:rPr lang="es-CR" dirty="0" err="1"/>
              <a:t>Properties</a:t>
            </a:r>
            <a:r>
              <a:rPr lang="es-CR" dirty="0"/>
              <a:t>” </a:t>
            </a:r>
            <a:endParaRPr lang="es-CR" dirty="0" smtClean="0"/>
          </a:p>
          <a:p>
            <a:pPr lvl="2"/>
            <a:r>
              <a:rPr lang="es-CR" dirty="0" smtClean="0"/>
              <a:t>Clic en “New </a:t>
            </a:r>
            <a:r>
              <a:rPr lang="es-CR" dirty="0"/>
              <a:t>Role </a:t>
            </a:r>
            <a:r>
              <a:rPr lang="es-CR" dirty="0" err="1"/>
              <a:t>Assignment</a:t>
            </a:r>
            <a:r>
              <a:rPr lang="es-CR" dirty="0"/>
              <a:t>”. </a:t>
            </a:r>
            <a:endParaRPr lang="es-CR" dirty="0" smtClean="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4" name="Picture 3"/>
          <p:cNvPicPr/>
          <p:nvPr/>
        </p:nvPicPr>
        <p:blipFill>
          <a:blip r:embed="rId3" cstate="print"/>
          <a:stretch>
            <a:fillRect/>
          </a:stretch>
        </p:blipFill>
        <p:spPr>
          <a:xfrm>
            <a:off x="1093573" y="2438400"/>
            <a:ext cx="6477000" cy="1910715"/>
          </a:xfrm>
          <a:prstGeom prst="rect">
            <a:avLst/>
          </a:prstGeom>
        </p:spPr>
      </p:pic>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endParaRPr lang="es-CR" dirty="0" smtClean="0"/>
          </a:p>
          <a:p>
            <a:pPr lvl="2"/>
            <a:endParaRPr lang="es-CR" dirty="0"/>
          </a:p>
          <a:p>
            <a:pPr lvl="2"/>
            <a:endParaRPr lang="es-CR" dirty="0" smtClean="0"/>
          </a:p>
          <a:p>
            <a:pPr lvl="2"/>
            <a:endParaRPr lang="es-CR" dirty="0"/>
          </a:p>
          <a:p>
            <a:pPr lvl="2"/>
            <a:endParaRPr lang="es-CR" dirty="0" smtClean="0"/>
          </a:p>
          <a:p>
            <a:pPr lvl="2"/>
            <a:r>
              <a:rPr lang="es-CR" dirty="0" smtClean="0"/>
              <a:t>Indicar </a:t>
            </a:r>
            <a:r>
              <a:rPr lang="es-CR" dirty="0"/>
              <a:t>el nombre del usuario a quien se desea otorgar permisos en el campo “</a:t>
            </a:r>
            <a:r>
              <a:rPr lang="es-CR" dirty="0" err="1"/>
              <a:t>Group</a:t>
            </a:r>
            <a:r>
              <a:rPr lang="es-CR" dirty="0"/>
              <a:t> </a:t>
            </a:r>
            <a:r>
              <a:rPr lang="es-CR" dirty="0" err="1"/>
              <a:t>or</a:t>
            </a:r>
            <a:r>
              <a:rPr lang="es-CR" dirty="0"/>
              <a:t> </a:t>
            </a:r>
            <a:r>
              <a:rPr lang="es-CR" dirty="0" err="1"/>
              <a:t>user</a:t>
            </a:r>
            <a:r>
              <a:rPr lang="es-CR" dirty="0"/>
              <a:t> </a:t>
            </a:r>
            <a:r>
              <a:rPr lang="es-CR" dirty="0" err="1"/>
              <a:t>name</a:t>
            </a:r>
            <a:r>
              <a:rPr lang="es-CR" dirty="0"/>
              <a:t>” (JORGE en este caso, pues corresponde al nombre dueño de la PC en la que se realiza este trabajo</a:t>
            </a:r>
            <a:r>
              <a:rPr lang="es-CR" dirty="0" smtClean="0"/>
              <a:t>)</a:t>
            </a:r>
            <a:endParaRPr lang="es-CR" dirty="0"/>
          </a:p>
          <a:p>
            <a:pPr lvl="2"/>
            <a:r>
              <a:rPr lang="es-CR" dirty="0"/>
              <a:t>Marcar las casillas correspondientes a los permisos que se desean otorgar </a:t>
            </a:r>
            <a:r>
              <a:rPr lang="es-CR" dirty="0" smtClean="0"/>
              <a:t>(todos en este caso)</a:t>
            </a:r>
            <a:endParaRPr lang="es-CR" dirty="0"/>
          </a:p>
          <a:p>
            <a:pPr lvl="2"/>
            <a:r>
              <a:rPr lang="es-CR" dirty="0"/>
              <a:t>Clic en “OK”</a:t>
            </a:r>
            <a:endParaRPr lang="en-US" dirty="0"/>
          </a:p>
          <a:p>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524000" y="1371600"/>
            <a:ext cx="6248400" cy="1981200"/>
          </a:xfrm>
          <a:prstGeom prst="rect">
            <a:avLst/>
          </a:prstGeom>
        </p:spPr>
      </p:pic>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R" dirty="0"/>
              <a:t>Una vez asignados los permisos, el nuevo usuario debe ser visible en la lista que </a:t>
            </a:r>
            <a:r>
              <a:rPr lang="es-CR" dirty="0" smtClean="0"/>
              <a:t>aparece en el Administrador de Reportes, al igual que los </a:t>
            </a:r>
            <a:r>
              <a:rPr lang="es-CR" dirty="0"/>
              <a:t>roles que le fueron </a:t>
            </a:r>
            <a:r>
              <a:rPr lang="es-CR" dirty="0" smtClean="0"/>
              <a:t>asignados.</a:t>
            </a:r>
          </a:p>
          <a:p>
            <a:r>
              <a:rPr lang="es-CR" dirty="0" smtClean="0"/>
              <a:t>Lo anterior garantiza que se posean credenciales suficientes para publicar reportes.</a:t>
            </a:r>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4" name="Picture 3"/>
          <p:cNvPicPr/>
          <p:nvPr/>
        </p:nvPicPr>
        <p:blipFill>
          <a:blip r:embed="rId2" cstate="print"/>
          <a:stretch>
            <a:fillRect/>
          </a:stretch>
        </p:blipFill>
        <p:spPr>
          <a:xfrm>
            <a:off x="609600" y="4038600"/>
            <a:ext cx="8077199" cy="2819400"/>
          </a:xfrm>
          <a:prstGeom prst="rect">
            <a:avLst/>
          </a:prstGeom>
        </p:spPr>
      </p:pic>
    </p:spTree>
    <p:extLst>
      <p:ext uri="{BB962C8B-B14F-4D97-AF65-F5344CB8AC3E}">
        <p14:creationId xmlns:p14="http://schemas.microsoft.com/office/powerpoint/2010/main" xmlns="" val="13984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S" dirty="0" smtClean="0"/>
              <a:t>Debe </a:t>
            </a:r>
            <a:r>
              <a:rPr lang="es-ES" dirty="0"/>
              <a:t>crearse previamente un proyecto de tipo “Visual Studio </a:t>
            </a:r>
            <a:r>
              <a:rPr lang="es-ES" dirty="0" err="1"/>
              <a:t>Reporting</a:t>
            </a:r>
            <a:r>
              <a:rPr lang="es-ES" dirty="0"/>
              <a:t> </a:t>
            </a:r>
            <a:r>
              <a:rPr lang="es-ES" dirty="0" err="1"/>
              <a:t>Services</a:t>
            </a:r>
            <a:r>
              <a:rPr lang="es-ES" dirty="0"/>
              <a:t> </a:t>
            </a:r>
            <a:r>
              <a:rPr lang="es-ES" dirty="0" err="1"/>
              <a:t>project</a:t>
            </a:r>
            <a:r>
              <a:rPr lang="es-ES" dirty="0"/>
              <a:t>” en dicho </a:t>
            </a:r>
            <a:r>
              <a:rPr lang="es-ES" dirty="0" smtClean="0"/>
              <a:t>entorno</a:t>
            </a:r>
          </a:p>
          <a:p>
            <a:pPr marL="880110" lvl="1" indent="-514350">
              <a:buFont typeface="+mj-lt"/>
              <a:buAutoNum type="arabicPeriod"/>
            </a:pPr>
            <a:r>
              <a:rPr lang="es-ES" dirty="0" smtClean="0"/>
              <a:t>Abrir </a:t>
            </a:r>
            <a:r>
              <a:rPr lang="es-ES" dirty="0"/>
              <a:t>Visual Studio 2008 </a:t>
            </a:r>
            <a:r>
              <a:rPr lang="es-ES" dirty="0" smtClean="0"/>
              <a:t>Visual </a:t>
            </a:r>
            <a:r>
              <a:rPr lang="es-ES" dirty="0"/>
              <a:t>Studio </a:t>
            </a:r>
            <a:r>
              <a:rPr lang="es-ES" dirty="0" smtClean="0"/>
              <a:t>2008 </a:t>
            </a:r>
          </a:p>
          <a:p>
            <a:pPr marL="880110" lvl="1" indent="-514350">
              <a:buFont typeface="+mj-lt"/>
              <a:buAutoNum type="arabicPeriod"/>
            </a:pPr>
            <a:r>
              <a:rPr lang="es-ES" dirty="0" smtClean="0"/>
              <a:t>Dar clic en el menú File</a:t>
            </a:r>
          </a:p>
          <a:p>
            <a:pPr marL="880110" lvl="1" indent="-514350">
              <a:buFont typeface="+mj-lt"/>
              <a:buAutoNum type="arabicPeriod"/>
            </a:pPr>
            <a:r>
              <a:rPr lang="es-ES" dirty="0" smtClean="0"/>
              <a:t>Clic en New</a:t>
            </a:r>
          </a:p>
          <a:p>
            <a:pPr marL="880110" lvl="1" indent="-514350">
              <a:buFont typeface="+mj-lt"/>
              <a:buAutoNum type="arabicPeriod"/>
            </a:pPr>
            <a:r>
              <a:rPr lang="es-ES" dirty="0" smtClean="0"/>
              <a:t>Clic en Project</a:t>
            </a:r>
            <a:r>
              <a:rPr lang="es-ES" dirty="0"/>
              <a:t>. </a:t>
            </a:r>
            <a:endParaRPr lang="es-ES"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903112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80110" lvl="1" indent="-514350">
              <a:buFont typeface="+mj-lt"/>
              <a:buAutoNum type="arabicPeriod" startAt="5"/>
            </a:pPr>
            <a:r>
              <a:rPr lang="es-CR" dirty="0" smtClean="0"/>
              <a:t>Elegir </a:t>
            </a:r>
            <a:r>
              <a:rPr lang="es-CR" dirty="0"/>
              <a:t>Business </a:t>
            </a:r>
            <a:r>
              <a:rPr lang="es-CR" dirty="0" err="1"/>
              <a:t>Intelligence</a:t>
            </a:r>
            <a:r>
              <a:rPr lang="es-CR" dirty="0"/>
              <a:t> </a:t>
            </a:r>
            <a:r>
              <a:rPr lang="es-CR" dirty="0" err="1"/>
              <a:t>Projects</a:t>
            </a:r>
            <a:r>
              <a:rPr lang="es-CR" dirty="0"/>
              <a:t> en </a:t>
            </a:r>
            <a:r>
              <a:rPr lang="es-CR" dirty="0" smtClean="0"/>
              <a:t>“</a:t>
            </a:r>
            <a:r>
              <a:rPr lang="es-CR" dirty="0"/>
              <a:t>Project </a:t>
            </a:r>
            <a:r>
              <a:rPr lang="es-CR" dirty="0" err="1"/>
              <a:t>types</a:t>
            </a:r>
            <a:r>
              <a:rPr lang="es-CR" dirty="0"/>
              <a:t>”.</a:t>
            </a:r>
            <a:endParaRPr lang="en-US" dirty="0"/>
          </a:p>
          <a:p>
            <a:pPr marL="880110" lvl="1" indent="-514350">
              <a:buFont typeface="+mj-lt"/>
              <a:buAutoNum type="arabicPeriod" startAt="5"/>
            </a:pPr>
            <a:r>
              <a:rPr lang="es-CR" dirty="0"/>
              <a:t>En </a:t>
            </a:r>
            <a:r>
              <a:rPr lang="es-CR" dirty="0" smtClean="0"/>
              <a:t>“</a:t>
            </a:r>
            <a:r>
              <a:rPr lang="es-CR" dirty="0" err="1"/>
              <a:t>Templates</a:t>
            </a:r>
            <a:r>
              <a:rPr lang="es-CR" dirty="0"/>
              <a:t>” </a:t>
            </a:r>
            <a:r>
              <a:rPr lang="es-CR" dirty="0" smtClean="0"/>
              <a:t>elegir </a:t>
            </a:r>
            <a:r>
              <a:rPr lang="es-CR" dirty="0"/>
              <a:t>“</a:t>
            </a:r>
            <a:r>
              <a:rPr lang="es-CR" dirty="0" err="1"/>
              <a:t>Report</a:t>
            </a:r>
            <a:r>
              <a:rPr lang="es-CR" dirty="0"/>
              <a:t> Server Project” </a:t>
            </a:r>
            <a:endParaRPr lang="en-US" dirty="0"/>
          </a:p>
          <a:p>
            <a:pPr marL="880110" lvl="1" indent="-514350">
              <a:buFont typeface="+mj-lt"/>
              <a:buAutoNum type="arabicPeriod" startAt="5"/>
            </a:pPr>
            <a:r>
              <a:rPr lang="es-CR" dirty="0" smtClean="0"/>
              <a:t>Asignar </a:t>
            </a:r>
            <a:r>
              <a:rPr lang="es-CR" dirty="0"/>
              <a:t>un nombre al </a:t>
            </a:r>
            <a:r>
              <a:rPr lang="es-CR" dirty="0" smtClean="0"/>
              <a:t>reporte</a:t>
            </a:r>
            <a:endParaRPr lang="en-US" dirty="0"/>
          </a:p>
          <a:p>
            <a:pPr marL="880110" lvl="1" indent="-514350">
              <a:buFont typeface="+mj-lt"/>
              <a:buAutoNum type="arabicPeriod" startAt="5"/>
            </a:pPr>
            <a:r>
              <a:rPr lang="es-CR" dirty="0"/>
              <a:t>Dar clic en OK. </a:t>
            </a: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1219200" y="3200400"/>
            <a:ext cx="6705600" cy="3429000"/>
          </a:xfrm>
          <a:prstGeom prst="rect">
            <a:avLst/>
          </a:prstGeom>
        </p:spPr>
      </p:pic>
    </p:spTree>
    <p:extLst>
      <p:ext uri="{BB962C8B-B14F-4D97-AF65-F5344CB8AC3E}">
        <p14:creationId xmlns:p14="http://schemas.microsoft.com/office/powerpoint/2010/main" xmlns="" val="184702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CR" dirty="0" smtClean="0"/>
              <a:t>Una </a:t>
            </a:r>
            <a:r>
              <a:rPr lang="es-CR" dirty="0"/>
              <a:t>vez creado el proyecto se debe poder apreciar 2 folders en el explorador de soluciones (esquina superior derecha): uno para Datos Compartidos (</a:t>
            </a:r>
            <a:r>
              <a:rPr lang="es-CR" dirty="0" err="1"/>
              <a:t>shared</a:t>
            </a:r>
            <a:r>
              <a:rPr lang="es-CR" dirty="0"/>
              <a:t> Data </a:t>
            </a:r>
            <a:r>
              <a:rPr lang="es-CR" dirty="0" err="1"/>
              <a:t>Sources</a:t>
            </a:r>
            <a:r>
              <a:rPr lang="es-CR" dirty="0"/>
              <a:t>) y otro para Reportes (</a:t>
            </a:r>
            <a:r>
              <a:rPr lang="es-CR" dirty="0" err="1"/>
              <a:t>Reports</a:t>
            </a:r>
            <a:r>
              <a:rPr lang="es-CR" dirty="0"/>
              <a:t>).</a:t>
            </a:r>
            <a:endParaRPr lang="en-US" dirty="0"/>
          </a:p>
          <a:p>
            <a:endParaRPr lang="es-ES"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810000"/>
            <a:ext cx="27527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0714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r>
              <a:rPr lang="en-US" dirty="0" smtClean="0"/>
              <a:t>Fuentes de </a:t>
            </a:r>
            <a:r>
              <a:rPr lang="en-US" dirty="0" err="1" smtClean="0"/>
              <a:t>datos</a:t>
            </a:r>
            <a:r>
              <a:rPr lang="en-US" dirty="0" smtClean="0"/>
              <a:t>: </a:t>
            </a:r>
          </a:p>
          <a:p>
            <a:pPr lvl="1"/>
            <a:r>
              <a:rPr lang="es-CR" dirty="0" smtClean="0"/>
              <a:t>Conjunto </a:t>
            </a:r>
            <a:r>
              <a:rPr lang="es-CR" dirty="0"/>
              <a:t>de instrucciones que dictan como un reporte se conectará a su contenido de </a:t>
            </a:r>
            <a:r>
              <a:rPr lang="es-CR" dirty="0" smtClean="0"/>
              <a:t>datos </a:t>
            </a:r>
            <a:r>
              <a:rPr lang="es-CR" b="1" dirty="0" smtClean="0"/>
              <a:t>[3]</a:t>
            </a:r>
          </a:p>
          <a:p>
            <a:pPr lvl="1"/>
            <a:r>
              <a:rPr lang="es-CR" dirty="0"/>
              <a:t>semejantes a las hileras usadas en programación tradicional de acceso de </a:t>
            </a:r>
            <a:r>
              <a:rPr lang="es-CR" dirty="0" smtClean="0"/>
              <a:t>datos </a:t>
            </a:r>
            <a:r>
              <a:rPr lang="es-CR" b="1" dirty="0" smtClean="0"/>
              <a:t>[3]</a:t>
            </a:r>
            <a:endParaRPr lang="es-ES" b="1"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588905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Fuentes de </a:t>
            </a:r>
            <a:r>
              <a:rPr lang="en-US" dirty="0" err="1" smtClean="0"/>
              <a:t>datos</a:t>
            </a:r>
            <a:r>
              <a:rPr lang="en-US" dirty="0" smtClean="0"/>
              <a:t>: </a:t>
            </a:r>
          </a:p>
          <a:p>
            <a:pPr lvl="1"/>
            <a:r>
              <a:rPr lang="es-CR" b="1" dirty="0" smtClean="0"/>
              <a:t>Compartidas:</a:t>
            </a:r>
            <a:r>
              <a:rPr lang="es-CR" dirty="0" smtClean="0"/>
              <a:t> representan </a:t>
            </a:r>
            <a:r>
              <a:rPr lang="es-CR" dirty="0"/>
              <a:t>un conjunto de valores de conexión que muchos reportes pueden usar, lo que conlleva la ventaja de solamente tener que editar una fuente de datos para dichos reportes </a:t>
            </a:r>
            <a:r>
              <a:rPr lang="es-CR" b="1" dirty="0"/>
              <a:t>[3</a:t>
            </a:r>
            <a:r>
              <a:rPr lang="es-CR" b="1" dirty="0" smtClean="0"/>
              <a:t>]</a:t>
            </a:r>
            <a:r>
              <a:rPr lang="es-CR" dirty="0" smtClean="0"/>
              <a:t>”.</a:t>
            </a:r>
          </a:p>
          <a:p>
            <a:pPr lvl="1"/>
            <a:r>
              <a:rPr lang="es-CR" b="1" dirty="0" smtClean="0"/>
              <a:t>De reporte: </a:t>
            </a:r>
            <a:r>
              <a:rPr lang="es-CR" dirty="0" smtClean="0"/>
              <a:t> pueden </a:t>
            </a:r>
            <a:r>
              <a:rPr lang="es-CR" dirty="0"/>
              <a:t>ser útiles cuando no se desea que cambios en una fuente de datos afecten a más de un </a:t>
            </a:r>
            <a:r>
              <a:rPr lang="es-CR" dirty="0" smtClean="0"/>
              <a:t>reporte</a:t>
            </a:r>
            <a:r>
              <a:rPr lang="es-CR" b="1" dirty="0" smtClean="0"/>
              <a:t>[3</a:t>
            </a:r>
            <a:r>
              <a:rPr lang="es-CR" b="1" dirty="0"/>
              <a:t>]</a:t>
            </a:r>
            <a:r>
              <a:rPr lang="es-CR" dirty="0"/>
              <a:t>”.</a:t>
            </a:r>
            <a:endParaRPr lang="es-ES"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err="1" smtClean="0"/>
              <a:t>Configuración</a:t>
            </a:r>
            <a:r>
              <a:rPr lang="en-US" sz="3000" dirty="0" smtClean="0"/>
              <a:t> de </a:t>
            </a:r>
            <a:r>
              <a:rPr lang="en-US" sz="3000" dirty="0" err="1" smtClean="0"/>
              <a:t>una</a:t>
            </a:r>
            <a:r>
              <a:rPr lang="en-US" sz="3000" dirty="0" smtClean="0"/>
              <a:t> </a:t>
            </a:r>
            <a:r>
              <a:rPr lang="en-US" sz="3000" dirty="0" err="1" smtClean="0"/>
              <a:t>fuente</a:t>
            </a:r>
            <a:r>
              <a:rPr lang="en-US" sz="3000" dirty="0" smtClean="0"/>
              <a:t> de </a:t>
            </a:r>
            <a:r>
              <a:rPr lang="en-US" sz="3000" dirty="0" err="1" smtClean="0"/>
              <a:t>datos</a:t>
            </a:r>
            <a:r>
              <a:rPr lang="en-US" sz="3000" dirty="0" smtClean="0"/>
              <a:t> </a:t>
            </a:r>
            <a:r>
              <a:rPr lang="en-US" sz="3000" dirty="0" err="1" smtClean="0"/>
              <a:t>compartida</a:t>
            </a:r>
            <a:r>
              <a:rPr lang="en-US" sz="3000" dirty="0" smtClean="0"/>
              <a:t>:</a:t>
            </a:r>
          </a:p>
          <a:p>
            <a:pPr marL="514350" lvl="0" indent="-514350">
              <a:buFont typeface="+mj-lt"/>
              <a:buAutoNum type="arabicPeriod"/>
            </a:pPr>
            <a:r>
              <a:rPr lang="es-CR" sz="2800" dirty="0"/>
              <a:t>En el explorador de soluciones de Visual Studio, haga clic derecho en el folder “</a:t>
            </a:r>
            <a:r>
              <a:rPr lang="es-CR" sz="2800" dirty="0" err="1"/>
              <a:t>Shared</a:t>
            </a:r>
            <a:r>
              <a:rPr lang="es-CR" sz="2800" dirty="0"/>
              <a:t> Data </a:t>
            </a:r>
            <a:r>
              <a:rPr lang="es-CR" sz="2800" dirty="0" err="1"/>
              <a:t>Sources</a:t>
            </a:r>
            <a:r>
              <a:rPr lang="es-CR" sz="2800" dirty="0" smtClean="0"/>
              <a:t>”</a:t>
            </a:r>
          </a:p>
          <a:p>
            <a:pPr marL="514350" lvl="0" indent="-514350">
              <a:buFont typeface="+mj-lt"/>
              <a:buAutoNum type="arabicPeriod"/>
            </a:pPr>
            <a:r>
              <a:rPr lang="es-CR" sz="2800" dirty="0" smtClean="0"/>
              <a:t>Seleccione </a:t>
            </a:r>
            <a:r>
              <a:rPr lang="es-CR" sz="2800" dirty="0"/>
              <a:t>“</a:t>
            </a:r>
            <a:r>
              <a:rPr lang="es-CR" sz="2800" dirty="0" err="1"/>
              <a:t>Add</a:t>
            </a:r>
            <a:r>
              <a:rPr lang="es-CR" sz="2800" dirty="0"/>
              <a:t> new data </a:t>
            </a:r>
            <a:r>
              <a:rPr lang="es-CR" sz="2800" dirty="0" err="1" smtClean="0"/>
              <a:t>source</a:t>
            </a:r>
            <a:r>
              <a:rPr lang="es-CR" sz="2800" dirty="0" smtClean="0"/>
              <a:t>”</a:t>
            </a:r>
            <a:endParaRPr lang="en-US" sz="2800" dirty="0"/>
          </a:p>
          <a:p>
            <a:pPr lvl="1"/>
            <a:endParaRPr lang="es-ES"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lvl="0" indent="-514350">
              <a:buFont typeface="+mj-lt"/>
              <a:buAutoNum type="arabicPeriod" startAt="3"/>
            </a:pPr>
            <a:endParaRPr lang="es-CR" sz="2400" dirty="0" smtClean="0"/>
          </a:p>
          <a:p>
            <a:pPr marL="514350" lvl="0" indent="-514350">
              <a:buFont typeface="+mj-lt"/>
              <a:buAutoNum type="arabicPeriod" startAt="3"/>
            </a:pPr>
            <a:endParaRPr lang="es-CR" sz="2400" dirty="0"/>
          </a:p>
          <a:p>
            <a:pPr marL="514350" lvl="0" indent="-514350">
              <a:buFont typeface="+mj-lt"/>
              <a:buAutoNum type="arabicPeriod" startAt="3"/>
            </a:pPr>
            <a:endParaRPr lang="es-CR" sz="2400" dirty="0" smtClean="0"/>
          </a:p>
          <a:p>
            <a:pPr marL="514350" lvl="0" indent="-514350">
              <a:buFont typeface="+mj-lt"/>
              <a:buAutoNum type="arabicPeriod" startAt="3"/>
            </a:pPr>
            <a:endParaRPr lang="es-CR" sz="2400" dirty="0"/>
          </a:p>
          <a:p>
            <a:pPr marL="514350" lvl="0" indent="-514350">
              <a:buFont typeface="+mj-lt"/>
              <a:buAutoNum type="arabicPeriod" startAt="3"/>
            </a:pPr>
            <a:endParaRPr lang="es-CR" sz="2400" dirty="0" smtClean="0"/>
          </a:p>
          <a:p>
            <a:pPr marL="514350" lvl="0" indent="-514350">
              <a:buFont typeface="+mj-lt"/>
              <a:buAutoNum type="arabicPeriod" startAt="3"/>
            </a:pPr>
            <a:endParaRPr lang="es-CR" sz="2400" dirty="0"/>
          </a:p>
          <a:p>
            <a:pPr marL="514350" lvl="0" indent="-514350">
              <a:buFont typeface="+mj-lt"/>
              <a:buAutoNum type="arabicPeriod" startAt="3"/>
            </a:pPr>
            <a:r>
              <a:rPr lang="es-CR" sz="2400" dirty="0" smtClean="0"/>
              <a:t>Asigne </a:t>
            </a:r>
            <a:r>
              <a:rPr lang="es-CR" sz="2400" dirty="0"/>
              <a:t>un nombre y tipo de fuente de datos. En este caso el tipo será Microsoft SQL </a:t>
            </a:r>
            <a:r>
              <a:rPr lang="es-CR" sz="2400" dirty="0" smtClean="0"/>
              <a:t>Server y el nombre asignado es «PruebaDataSource1»</a:t>
            </a:r>
            <a:endParaRPr lang="en-US" sz="2400" dirty="0"/>
          </a:p>
          <a:p>
            <a:pPr marL="514350" lvl="0" indent="-514350">
              <a:buFont typeface="+mj-lt"/>
              <a:buAutoNum type="arabicPeriod" startAt="3"/>
            </a:pPr>
            <a:r>
              <a:rPr lang="es-CR" sz="2400" dirty="0"/>
              <a:t>Para configurar la hilera de conexión, dar clic al botón “</a:t>
            </a:r>
            <a:r>
              <a:rPr lang="es-CR" sz="2400" dirty="0" err="1"/>
              <a:t>Edit</a:t>
            </a:r>
            <a:r>
              <a:rPr lang="es-CR" sz="2400" dirty="0" smtClean="0"/>
              <a:t>”. </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2133600" y="838200"/>
            <a:ext cx="4294505" cy="3143250"/>
          </a:xfrm>
          <a:prstGeom prst="rect">
            <a:avLst/>
          </a:prstGeom>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s-CR" dirty="0" smtClean="0"/>
          </a:p>
          <a:p>
            <a:endParaRPr lang="es-CR" dirty="0"/>
          </a:p>
          <a:p>
            <a:endParaRPr lang="es-CR" dirty="0" smtClean="0"/>
          </a:p>
          <a:p>
            <a:r>
              <a:rPr lang="es-CR" sz="3200" dirty="0" smtClean="0"/>
              <a:t>“Organizar </a:t>
            </a:r>
            <a:r>
              <a:rPr lang="es-CR" sz="3200" dirty="0"/>
              <a:t>los datos de tal forma que sean presentados de manera efectiva al receptor deseado </a:t>
            </a:r>
            <a:r>
              <a:rPr lang="es-CR" sz="3200" b="1" dirty="0"/>
              <a:t>[2, 3</a:t>
            </a:r>
            <a:r>
              <a:rPr lang="es-CR" sz="3200" b="1" dirty="0" smtClean="0"/>
              <a:t>]</a:t>
            </a:r>
            <a:r>
              <a:rPr lang="es-CR" sz="3200" dirty="0" smtClean="0"/>
              <a:t>”.</a:t>
            </a:r>
            <a:endParaRPr lang="en-US" sz="3200" dirty="0"/>
          </a:p>
        </p:txBody>
      </p:sp>
      <p:sp>
        <p:nvSpPr>
          <p:cNvPr id="2" name="Title 1"/>
          <p:cNvSpPr>
            <a:spLocks noGrp="1"/>
          </p:cNvSpPr>
          <p:nvPr>
            <p:ph type="title"/>
          </p:nvPr>
        </p:nvSpPr>
        <p:spPr/>
        <p:txBody>
          <a:bodyPr>
            <a:normAutofit/>
          </a:bodyPr>
          <a:lstStyle/>
          <a:p>
            <a:r>
              <a:rPr lang="en-US" sz="4800" dirty="0" err="1" smtClean="0"/>
              <a:t>Objetivo</a:t>
            </a:r>
            <a:r>
              <a:rPr lang="en-US" sz="4800" dirty="0" smtClean="0"/>
              <a:t> de Reporting Services</a:t>
            </a:r>
            <a:endParaRPr lang="en-US" sz="4800" dirty="0"/>
          </a:p>
        </p:txBody>
      </p:sp>
    </p:spTree>
    <p:extLst>
      <p:ext uri="{BB962C8B-B14F-4D97-AF65-F5344CB8AC3E}">
        <p14:creationId xmlns:p14="http://schemas.microsoft.com/office/powerpoint/2010/main" xmlns="" val="1048056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lvl="0" indent="-514350">
              <a:buFont typeface="+mj-lt"/>
              <a:buAutoNum type="arabicPeriod" startAt="5"/>
            </a:pPr>
            <a:r>
              <a:rPr lang="es-CR" dirty="0"/>
              <a:t>Seleccione el nombre </a:t>
            </a:r>
            <a:r>
              <a:rPr lang="es-CR" dirty="0" smtClean="0"/>
              <a:t>del</a:t>
            </a:r>
            <a:br>
              <a:rPr lang="es-CR" dirty="0" smtClean="0"/>
            </a:br>
            <a:r>
              <a:rPr lang="es-CR" dirty="0" smtClean="0"/>
              <a:t>servidor </a:t>
            </a:r>
            <a:r>
              <a:rPr lang="en-US" dirty="0" smtClean="0"/>
              <a:t>(GEORGE)</a:t>
            </a:r>
            <a:r>
              <a:rPr lang="es-CR" dirty="0" smtClean="0"/>
              <a:t> </a:t>
            </a:r>
          </a:p>
          <a:p>
            <a:pPr marL="514350" lvl="0" indent="-514350">
              <a:buFont typeface="+mj-lt"/>
              <a:buAutoNum type="arabicPeriod" startAt="5"/>
            </a:pPr>
            <a:r>
              <a:rPr lang="es-CR" dirty="0" smtClean="0"/>
              <a:t>Elija la </a:t>
            </a:r>
            <a:r>
              <a:rPr lang="es-CR" dirty="0"/>
              <a:t>base de datos </a:t>
            </a:r>
            <a:r>
              <a:rPr lang="es-CR" dirty="0" smtClean="0"/>
              <a:t>deseada</a:t>
            </a:r>
            <a:br>
              <a:rPr lang="es-CR" dirty="0" smtClean="0"/>
            </a:br>
            <a:r>
              <a:rPr lang="es-CR" dirty="0" smtClean="0"/>
              <a:t>(</a:t>
            </a:r>
            <a:r>
              <a:rPr lang="es-CR" dirty="0" err="1" smtClean="0"/>
              <a:t>Optica</a:t>
            </a:r>
            <a:r>
              <a:rPr lang="es-CR" dirty="0" smtClean="0"/>
              <a:t>)</a:t>
            </a:r>
          </a:p>
          <a:p>
            <a:pPr marL="514350" lvl="0" indent="-514350">
              <a:buFont typeface="+mj-lt"/>
              <a:buAutoNum type="arabicPeriod" startAt="5"/>
            </a:pPr>
            <a:r>
              <a:rPr lang="es-CR" dirty="0" smtClean="0"/>
              <a:t>Elija como </a:t>
            </a:r>
            <a:r>
              <a:rPr lang="es-CR" dirty="0"/>
              <a:t>desea conectarse </a:t>
            </a:r>
            <a:r>
              <a:rPr lang="es-CR" dirty="0" smtClean="0"/>
              <a:t/>
            </a:r>
            <a:br>
              <a:rPr lang="es-CR" dirty="0" smtClean="0"/>
            </a:br>
            <a:r>
              <a:rPr lang="es-CR" dirty="0" smtClean="0"/>
              <a:t>al servidor (Use Windows</a:t>
            </a:r>
            <a:br>
              <a:rPr lang="es-CR" dirty="0" smtClean="0"/>
            </a:br>
            <a:r>
              <a:rPr lang="es-CR" dirty="0" err="1" smtClean="0"/>
              <a:t>Authentication</a:t>
            </a:r>
            <a:r>
              <a:rPr lang="es-CR" dirty="0" smtClean="0"/>
              <a:t>)</a:t>
            </a:r>
          </a:p>
          <a:p>
            <a:pPr marL="514350" lvl="0" indent="-514350">
              <a:buFont typeface="+mj-lt"/>
              <a:buAutoNum type="arabicPeriod" startAt="5"/>
            </a:pPr>
            <a:r>
              <a:rPr lang="es-CR" dirty="0" smtClean="0"/>
              <a:t>Clic en OK</a:t>
            </a:r>
            <a:endParaRPr lang="en-US" dirty="0"/>
          </a:p>
          <a:p>
            <a:pPr marL="514350" indent="-514350">
              <a:buFont typeface="+mj-lt"/>
              <a:buAutoNum type="arabicPeriod" startAt="5"/>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5" name="Picture 4"/>
          <p:cNvPicPr/>
          <p:nvPr/>
        </p:nvPicPr>
        <p:blipFill>
          <a:blip r:embed="rId2" cstate="print"/>
          <a:stretch>
            <a:fillRect/>
          </a:stretch>
        </p:blipFill>
        <p:spPr>
          <a:xfrm>
            <a:off x="5429884" y="1781810"/>
            <a:ext cx="3714115" cy="5076190"/>
          </a:xfrm>
          <a:prstGeom prst="rect">
            <a:avLst/>
          </a:prstGeom>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normAutofit/>
          </a:bodyPr>
          <a:lstStyle/>
          <a:p>
            <a:pPr marL="514350" lvl="0" indent="-514350">
              <a:buFont typeface="+mj-lt"/>
              <a:buAutoNum type="arabicPeriod" startAt="9"/>
            </a:pPr>
            <a:r>
              <a:rPr lang="es-CR" dirty="0" smtClean="0"/>
              <a:t>Se </a:t>
            </a:r>
            <a:r>
              <a:rPr lang="es-CR" dirty="0"/>
              <a:t>observa que se ha generado un </a:t>
            </a:r>
            <a:r>
              <a:rPr lang="es-CR" dirty="0" err="1"/>
              <a:t>string</a:t>
            </a:r>
            <a:r>
              <a:rPr lang="es-CR" dirty="0"/>
              <a:t> de conexión automáticamente cuyo contenido es “Data </a:t>
            </a:r>
            <a:r>
              <a:rPr lang="es-CR" dirty="0" err="1"/>
              <a:t>Source</a:t>
            </a:r>
            <a:r>
              <a:rPr lang="es-CR" dirty="0"/>
              <a:t>=</a:t>
            </a:r>
            <a:r>
              <a:rPr lang="es-CR" dirty="0" err="1"/>
              <a:t>GEORGE;Initial</a:t>
            </a:r>
            <a:r>
              <a:rPr lang="es-CR" dirty="0"/>
              <a:t> </a:t>
            </a:r>
            <a:r>
              <a:rPr lang="es-CR" dirty="0" err="1"/>
              <a:t>Catalog</a:t>
            </a:r>
            <a:r>
              <a:rPr lang="es-CR" dirty="0"/>
              <a:t>=</a:t>
            </a:r>
            <a:r>
              <a:rPr lang="es-CR" dirty="0" err="1"/>
              <a:t>Optica</a:t>
            </a:r>
            <a:r>
              <a:rPr lang="es-CR" dirty="0" smtClean="0"/>
              <a:t>”. Dar </a:t>
            </a:r>
            <a:r>
              <a:rPr lang="es-CR" dirty="0"/>
              <a:t>clic en el botón “OK”.</a:t>
            </a:r>
            <a:endParaRPr lang="en-US" dirty="0"/>
          </a:p>
          <a:p>
            <a:pPr marL="514350" indent="-514350">
              <a:buFont typeface="+mj-lt"/>
              <a:buAutoNum type="arabicPeriod" startAt="9"/>
            </a:pPr>
            <a:r>
              <a:rPr lang="es-CR" dirty="0" smtClean="0"/>
              <a:t>La </a:t>
            </a:r>
            <a:r>
              <a:rPr lang="es-CR" dirty="0"/>
              <a:t>fuente de datos creada ahora aparece en el explorador de soluciones.</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412955"/>
            <a:ext cx="4724400" cy="3457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normAutofit/>
          </a:bodyPr>
          <a:lstStyle/>
          <a:p>
            <a:r>
              <a:rPr lang="es-CR" b="1" i="1" dirty="0"/>
              <a:t>Nota</a:t>
            </a:r>
            <a:r>
              <a:rPr lang="es-CR" i="1" dirty="0"/>
              <a:t>: Para los propósitos de este ejemplo se utilizó “Windows </a:t>
            </a:r>
            <a:r>
              <a:rPr lang="es-CR" i="1" dirty="0" err="1"/>
              <a:t>Authentication</a:t>
            </a:r>
            <a:r>
              <a:rPr lang="es-CR" i="1" dirty="0"/>
              <a:t>” para facilitar el proceso de creación de la fuente de datos. No obstante esto no es recomendable pues puede crear problemas de seguridad. Lo más recomendable es crear una cuenta con los permisos mínimos necesarios para ejecutar las tareas requeridas por el reporte y utilizar dicha cuenta a la hora de configurar la conexión a Base de </a:t>
            </a:r>
            <a:r>
              <a:rPr lang="es-CR" i="1" dirty="0" smtClean="0"/>
              <a:t>Datos </a:t>
            </a:r>
            <a:r>
              <a:rPr lang="es-CR" b="1" i="1" dirty="0" smtClean="0"/>
              <a:t>[3]</a:t>
            </a:r>
            <a:r>
              <a:rPr lang="es-CR" i="1" dirty="0" smtClean="0"/>
              <a:t>.</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1907766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r>
              <a:rPr lang="en-US" dirty="0" err="1" smtClean="0"/>
              <a:t>Creando</a:t>
            </a:r>
            <a:r>
              <a:rPr lang="en-US" dirty="0" smtClean="0"/>
              <a:t> el </a:t>
            </a:r>
            <a:r>
              <a:rPr lang="en-US" dirty="0" err="1" smtClean="0"/>
              <a:t>reporte</a:t>
            </a:r>
            <a:r>
              <a:rPr lang="en-US" dirty="0" smtClean="0"/>
              <a:t>:</a:t>
            </a:r>
          </a:p>
          <a:p>
            <a:pPr marL="822960" lvl="1" indent="-457200">
              <a:buFont typeface="+mj-lt"/>
              <a:buAutoNum type="arabicPeriod"/>
            </a:pPr>
            <a:r>
              <a:rPr lang="es-CR" dirty="0"/>
              <a:t>Dar clic derecho en el folder “</a:t>
            </a:r>
            <a:r>
              <a:rPr lang="es-CR" dirty="0" err="1"/>
              <a:t>Reports</a:t>
            </a:r>
            <a:r>
              <a:rPr lang="es-CR" dirty="0"/>
              <a:t>” dentro del explorador de soluciones </a:t>
            </a:r>
            <a:endParaRPr lang="es-CR" dirty="0" smtClean="0"/>
          </a:p>
          <a:p>
            <a:pPr marL="822960" lvl="1" indent="-457200">
              <a:buFont typeface="+mj-lt"/>
              <a:buAutoNum type="arabicPeriod"/>
            </a:pPr>
            <a:r>
              <a:rPr lang="es-CR" dirty="0" smtClean="0"/>
              <a:t>Colocarse </a:t>
            </a:r>
            <a:r>
              <a:rPr lang="es-CR" dirty="0"/>
              <a:t>sobre la opción </a:t>
            </a:r>
            <a:r>
              <a:rPr lang="es-CR" dirty="0" err="1" smtClean="0"/>
              <a:t>Add</a:t>
            </a:r>
            <a:endParaRPr lang="es-CR" dirty="0" smtClean="0"/>
          </a:p>
          <a:p>
            <a:pPr marL="822960" lvl="1" indent="-457200">
              <a:buFont typeface="+mj-lt"/>
              <a:buAutoNum type="arabicPeriod"/>
            </a:pPr>
            <a:r>
              <a:rPr lang="es-CR" dirty="0" smtClean="0"/>
              <a:t>Dar </a:t>
            </a:r>
            <a:r>
              <a:rPr lang="es-CR" dirty="0"/>
              <a:t>clic en “New </a:t>
            </a:r>
            <a:r>
              <a:rPr lang="es-CR" dirty="0" err="1"/>
              <a:t>Item</a:t>
            </a:r>
            <a:r>
              <a:rPr lang="es-CR" dirty="0" smtClean="0"/>
              <a:t>” </a:t>
            </a:r>
          </a:p>
          <a:p>
            <a:endParaRPr lang="es-ES" dirty="0" smtClean="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80110" lvl="1" indent="-514350">
              <a:buFont typeface="+mj-lt"/>
              <a:buAutoNum type="arabicPeriod" startAt="4"/>
            </a:pPr>
            <a:r>
              <a:rPr lang="es-CR" dirty="0" smtClean="0"/>
              <a:t>Elegir “</a:t>
            </a:r>
            <a:r>
              <a:rPr lang="es-CR" dirty="0" err="1" smtClean="0"/>
              <a:t>Report</a:t>
            </a:r>
            <a:r>
              <a:rPr lang="es-CR" dirty="0"/>
              <a:t>” en el área de “</a:t>
            </a:r>
            <a:r>
              <a:rPr lang="es-CR" dirty="0" err="1"/>
              <a:t>Templates</a:t>
            </a:r>
            <a:r>
              <a:rPr lang="es-CR" dirty="0"/>
              <a:t>” </a:t>
            </a:r>
            <a:endParaRPr lang="es-CR" dirty="0" smtClean="0"/>
          </a:p>
          <a:p>
            <a:pPr marL="880110" lvl="1" indent="-514350">
              <a:buFont typeface="+mj-lt"/>
              <a:buAutoNum type="arabicPeriod" startAt="4"/>
            </a:pPr>
            <a:r>
              <a:rPr lang="es-CR" dirty="0" smtClean="0"/>
              <a:t>Asignarle </a:t>
            </a:r>
            <a:r>
              <a:rPr lang="es-CR" dirty="0"/>
              <a:t>un nombre </a:t>
            </a:r>
            <a:r>
              <a:rPr lang="es-CR" dirty="0" smtClean="0"/>
              <a:t>al reporte. </a:t>
            </a:r>
            <a:r>
              <a:rPr lang="es-CR" dirty="0"/>
              <a:t>En este caso el nombre asignado será “PruebaReporte1</a:t>
            </a:r>
            <a:r>
              <a:rPr lang="es-CR" dirty="0" smtClean="0"/>
              <a:t>”.</a:t>
            </a:r>
          </a:p>
          <a:p>
            <a:pPr marL="880110" lvl="1" indent="-514350">
              <a:buFont typeface="+mj-lt"/>
              <a:buAutoNum type="arabicPeriod" startAt="4"/>
            </a:pPr>
            <a:r>
              <a:rPr lang="es-CR" dirty="0" smtClean="0"/>
              <a:t>Dar </a:t>
            </a:r>
            <a:r>
              <a:rPr lang="es-CR" dirty="0"/>
              <a:t>clic en “</a:t>
            </a:r>
            <a:r>
              <a:rPr lang="es-CR" dirty="0" err="1"/>
              <a:t>Add</a:t>
            </a:r>
            <a:r>
              <a:rPr lang="es-CR" dirty="0" smtClean="0"/>
              <a:t>”. Esto abrirá el diseñador de reportes</a:t>
            </a:r>
            <a:endParaRPr lang="en-US" dirty="0"/>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1556951" y="3275656"/>
            <a:ext cx="5943600" cy="3578225"/>
          </a:xfrm>
          <a:prstGeom prst="rect">
            <a:avLst/>
          </a:prstGeom>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normAutofit/>
          </a:bodyPr>
          <a:lstStyle/>
          <a:p>
            <a:pPr marL="822960" lvl="1" indent="-457200">
              <a:buFont typeface="+mj-lt"/>
              <a:buAutoNum type="arabicPeriod" startAt="7"/>
            </a:pPr>
            <a:r>
              <a:rPr lang="es-CR" dirty="0" smtClean="0"/>
              <a:t>Se </a:t>
            </a:r>
            <a:r>
              <a:rPr lang="es-CR" dirty="0"/>
              <a:t>debe asociar el reporte con una </a:t>
            </a:r>
            <a:r>
              <a:rPr lang="es-CR" dirty="0" smtClean="0"/>
              <a:t>conexión. En la </a:t>
            </a:r>
            <a:r>
              <a:rPr lang="es-CR" dirty="0"/>
              <a:t>ventana </a:t>
            </a:r>
            <a:r>
              <a:rPr lang="es-CR" dirty="0" smtClean="0"/>
              <a:t>“</a:t>
            </a:r>
            <a:r>
              <a:rPr lang="es-CR" dirty="0" err="1"/>
              <a:t>Report</a:t>
            </a:r>
            <a:r>
              <a:rPr lang="es-CR" dirty="0"/>
              <a:t> Data</a:t>
            </a:r>
            <a:r>
              <a:rPr lang="es-CR" dirty="0" smtClean="0"/>
              <a:t>”, hacer </a:t>
            </a:r>
            <a:r>
              <a:rPr lang="es-CR" dirty="0"/>
              <a:t>clic en el botón “New</a:t>
            </a:r>
            <a:r>
              <a:rPr lang="es-CR" dirty="0" smtClean="0"/>
              <a:t>”</a:t>
            </a:r>
          </a:p>
          <a:p>
            <a:pPr marL="822960" lvl="1" indent="-457200">
              <a:buFont typeface="+mj-lt"/>
              <a:buAutoNum type="arabicPeriod" startAt="7"/>
            </a:pPr>
            <a:r>
              <a:rPr lang="es-CR" dirty="0" smtClean="0"/>
              <a:t>Clic en “Data </a:t>
            </a:r>
            <a:r>
              <a:rPr lang="es-CR" dirty="0" err="1" smtClean="0"/>
              <a:t>Source</a:t>
            </a:r>
            <a:r>
              <a:rPr lang="es-CR" dirty="0" smtClean="0"/>
              <a:t>”. </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1219200" y="2895600"/>
            <a:ext cx="6553200" cy="3790315"/>
          </a:xfrm>
          <a:prstGeom prst="rect">
            <a:avLst/>
          </a:prstGeom>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822960" lvl="1" indent="-457200">
              <a:buFont typeface="+mj-lt"/>
              <a:buAutoNum type="arabicPeriod" startAt="9"/>
            </a:pPr>
            <a:endParaRPr lang="es-CR" dirty="0" smtClean="0"/>
          </a:p>
          <a:p>
            <a:pPr marL="822960" lvl="1" indent="-457200">
              <a:buFont typeface="+mj-lt"/>
              <a:buAutoNum type="arabicPeriod" startAt="9"/>
            </a:pPr>
            <a:endParaRPr lang="es-CR" dirty="0"/>
          </a:p>
          <a:p>
            <a:pPr marL="822960" lvl="1" indent="-457200">
              <a:buFont typeface="+mj-lt"/>
              <a:buAutoNum type="arabicPeriod" startAt="9"/>
            </a:pPr>
            <a:endParaRPr lang="es-CR" dirty="0" smtClean="0"/>
          </a:p>
          <a:p>
            <a:pPr marL="822960" lvl="1" indent="-457200">
              <a:buFont typeface="+mj-lt"/>
              <a:buAutoNum type="arabicPeriod" startAt="9"/>
            </a:pPr>
            <a:endParaRPr lang="es-CR" dirty="0"/>
          </a:p>
          <a:p>
            <a:pPr marL="822960" lvl="1" indent="-457200">
              <a:buFont typeface="+mj-lt"/>
              <a:buAutoNum type="arabicPeriod" startAt="9"/>
            </a:pPr>
            <a:endParaRPr lang="es-CR" dirty="0" smtClean="0"/>
          </a:p>
          <a:p>
            <a:pPr marL="822960" lvl="1" indent="-457200">
              <a:buFont typeface="+mj-lt"/>
              <a:buAutoNum type="arabicPeriod" startAt="9"/>
            </a:pPr>
            <a:endParaRPr lang="es-CR" dirty="0"/>
          </a:p>
          <a:p>
            <a:pPr marL="822960" lvl="1" indent="-457200">
              <a:buFont typeface="+mj-lt"/>
              <a:buAutoNum type="arabicPeriod" startAt="9"/>
            </a:pPr>
            <a:endParaRPr lang="es-CR" dirty="0" smtClean="0"/>
          </a:p>
          <a:p>
            <a:pPr marL="822960" lvl="1" indent="-457200">
              <a:buFont typeface="+mj-lt"/>
              <a:buAutoNum type="arabicPeriod" startAt="9"/>
            </a:pPr>
            <a:endParaRPr lang="es-CR" dirty="0" smtClean="0"/>
          </a:p>
          <a:p>
            <a:pPr marL="822960" lvl="1" indent="-457200">
              <a:buFont typeface="+mj-lt"/>
              <a:buAutoNum type="arabicPeriod" startAt="9"/>
            </a:pPr>
            <a:endParaRPr lang="es-CR" dirty="0"/>
          </a:p>
          <a:p>
            <a:pPr marL="822960" lvl="1" indent="-457200">
              <a:buFont typeface="+mj-lt"/>
              <a:buAutoNum type="arabicPeriod" startAt="9"/>
            </a:pPr>
            <a:endParaRPr lang="es-CR" dirty="0" smtClean="0"/>
          </a:p>
          <a:p>
            <a:pPr marL="822960" lvl="1" indent="-457200">
              <a:buFont typeface="+mj-lt"/>
              <a:buAutoNum type="arabicPeriod" startAt="9"/>
            </a:pPr>
            <a:endParaRPr lang="es-CR" dirty="0" smtClean="0"/>
          </a:p>
          <a:p>
            <a:pPr marL="822960" lvl="1" indent="-457200">
              <a:buFont typeface="+mj-lt"/>
              <a:buAutoNum type="arabicPeriod" startAt="9"/>
            </a:pPr>
            <a:r>
              <a:rPr lang="es-CR" dirty="0" smtClean="0"/>
              <a:t>Hacer </a:t>
            </a:r>
            <a:r>
              <a:rPr lang="es-CR" dirty="0"/>
              <a:t>clic en la opción “use </a:t>
            </a:r>
            <a:r>
              <a:rPr lang="es-CR" dirty="0" err="1"/>
              <a:t>shared</a:t>
            </a:r>
            <a:r>
              <a:rPr lang="es-CR" dirty="0"/>
              <a:t> data </a:t>
            </a:r>
            <a:r>
              <a:rPr lang="es-CR" dirty="0" err="1"/>
              <a:t>source</a:t>
            </a:r>
            <a:r>
              <a:rPr lang="es-CR" dirty="0"/>
              <a:t> </a:t>
            </a:r>
            <a:r>
              <a:rPr lang="es-CR" dirty="0" err="1"/>
              <a:t>reference</a:t>
            </a:r>
            <a:r>
              <a:rPr lang="es-CR" dirty="0"/>
              <a:t>” y seleccionar del menú tipo </a:t>
            </a:r>
            <a:r>
              <a:rPr lang="es-CR" dirty="0" err="1"/>
              <a:t>dropdown</a:t>
            </a:r>
            <a:r>
              <a:rPr lang="es-CR" dirty="0"/>
              <a:t> la opción “PruebaDataSource1</a:t>
            </a:r>
            <a:r>
              <a:rPr lang="es-CR" dirty="0" smtClean="0"/>
              <a:t>”, correspondiente a la fuente de datos recién creada.</a:t>
            </a:r>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2012092" y="914400"/>
            <a:ext cx="5105400" cy="3775075"/>
          </a:xfrm>
          <a:prstGeom prst="rect">
            <a:avLst/>
          </a:prstGeom>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Font typeface="+mj-lt"/>
              <a:buAutoNum type="arabicPeriod" startAt="10"/>
            </a:pPr>
            <a:r>
              <a:rPr lang="es-CR" dirty="0"/>
              <a:t>Se debe asignar el nombre a la fuente de datos local y en este caso se le asigna el mismo nombre que su referencia “PruebaDataSource1”. </a:t>
            </a:r>
            <a:endParaRPr lang="es-CR" dirty="0" smtClean="0"/>
          </a:p>
          <a:p>
            <a:pPr marL="822960" lvl="1" indent="-457200">
              <a:buFont typeface="+mj-lt"/>
              <a:buAutoNum type="arabicPeriod" startAt="10"/>
            </a:pPr>
            <a:r>
              <a:rPr lang="es-CR" dirty="0" smtClean="0"/>
              <a:t>Dar </a:t>
            </a:r>
            <a:r>
              <a:rPr lang="es-CR" dirty="0"/>
              <a:t>clic en “OK” para agregar la fuente de datos</a:t>
            </a:r>
            <a:r>
              <a:rPr lang="es-CR" dirty="0" smtClean="0"/>
              <a:t>.</a:t>
            </a:r>
          </a:p>
          <a:p>
            <a:pPr marL="822960" lvl="1" indent="-457200">
              <a:buFont typeface="+mj-lt"/>
              <a:buAutoNum type="arabicPeriod" startAt="10"/>
            </a:pPr>
            <a:r>
              <a:rPr lang="en-US" dirty="0" err="1" smtClean="0"/>
              <a:t>Ahora</a:t>
            </a:r>
            <a:r>
              <a:rPr lang="en-US" dirty="0" smtClean="0"/>
              <a:t> se </a:t>
            </a:r>
            <a:r>
              <a:rPr lang="en-US" dirty="0" err="1" smtClean="0"/>
              <a:t>debe</a:t>
            </a:r>
            <a:r>
              <a:rPr lang="en-US" dirty="0" smtClean="0"/>
              <a:t> </a:t>
            </a:r>
            <a:r>
              <a:rPr lang="en-US" dirty="0" err="1" smtClean="0"/>
              <a:t>crear</a:t>
            </a:r>
            <a:r>
              <a:rPr lang="en-US" dirty="0" smtClean="0"/>
              <a:t> un Dataset. Para </a:t>
            </a:r>
            <a:r>
              <a:rPr lang="en-US" dirty="0" err="1" smtClean="0"/>
              <a:t>esto</a:t>
            </a:r>
            <a:r>
              <a:rPr lang="en-US" dirty="0" smtClean="0"/>
              <a:t>, e</a:t>
            </a:r>
            <a:r>
              <a:rPr lang="es-CR" dirty="0" smtClean="0"/>
              <a:t>n </a:t>
            </a:r>
            <a:r>
              <a:rPr lang="es-CR" dirty="0"/>
              <a:t>la ventana “”</a:t>
            </a:r>
            <a:r>
              <a:rPr lang="es-CR" dirty="0" err="1"/>
              <a:t>Report</a:t>
            </a:r>
            <a:r>
              <a:rPr lang="es-CR" dirty="0"/>
              <a:t> Data” </a:t>
            </a:r>
            <a:r>
              <a:rPr lang="es-CR" dirty="0" smtClean="0"/>
              <a:t>dar </a:t>
            </a:r>
            <a:r>
              <a:rPr lang="es-CR" dirty="0"/>
              <a:t>clic en “New</a:t>
            </a:r>
            <a:r>
              <a:rPr lang="es-CR" dirty="0" smtClean="0"/>
              <a:t>”</a:t>
            </a:r>
          </a:p>
          <a:p>
            <a:pPr marL="822960" lvl="1" indent="-457200">
              <a:buFont typeface="+mj-lt"/>
              <a:buAutoNum type="arabicPeriod" startAt="10"/>
            </a:pPr>
            <a:r>
              <a:rPr lang="es-CR" dirty="0" smtClean="0"/>
              <a:t>Clic en </a:t>
            </a:r>
            <a:r>
              <a:rPr lang="es-CR" dirty="0"/>
              <a:t>“</a:t>
            </a:r>
            <a:r>
              <a:rPr lang="es-CR" dirty="0" err="1"/>
              <a:t>Dataset</a:t>
            </a:r>
            <a:r>
              <a:rPr lang="es-CR" dirty="0"/>
              <a:t>”. </a:t>
            </a: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91200"/>
          </a:xfrm>
        </p:spPr>
        <p:txBody>
          <a:bodyPr>
            <a:normAutofit/>
          </a:bodyPr>
          <a:lstStyle/>
          <a:p>
            <a:pPr marL="822960" lvl="1" indent="-457200">
              <a:buFont typeface="+mj-lt"/>
              <a:buAutoNum type="arabicPeriod" startAt="14"/>
            </a:pPr>
            <a:endParaRPr lang="es-CR" dirty="0" smtClean="0"/>
          </a:p>
          <a:p>
            <a:pPr marL="822960" lvl="1" indent="-457200">
              <a:buFont typeface="+mj-lt"/>
              <a:buAutoNum type="arabicPeriod" startAt="14"/>
            </a:pPr>
            <a:endParaRPr lang="es-CR" dirty="0"/>
          </a:p>
          <a:p>
            <a:pPr marL="822960" lvl="1" indent="-457200">
              <a:buFont typeface="+mj-lt"/>
              <a:buAutoNum type="arabicPeriod" startAt="14"/>
            </a:pPr>
            <a:endParaRPr lang="es-CR" dirty="0" smtClean="0"/>
          </a:p>
          <a:p>
            <a:pPr marL="822960" lvl="1" indent="-457200">
              <a:buFont typeface="+mj-lt"/>
              <a:buAutoNum type="arabicPeriod" startAt="14"/>
            </a:pPr>
            <a:endParaRPr lang="es-CR" dirty="0"/>
          </a:p>
          <a:p>
            <a:pPr marL="822960" lvl="1" indent="-457200">
              <a:buFont typeface="+mj-lt"/>
              <a:buAutoNum type="arabicPeriod" startAt="14"/>
            </a:pPr>
            <a:endParaRPr lang="es-CR" dirty="0" smtClean="0"/>
          </a:p>
          <a:p>
            <a:pPr marL="822960" lvl="1" indent="-457200">
              <a:buFont typeface="+mj-lt"/>
              <a:buAutoNum type="arabicPeriod" startAt="14"/>
            </a:pPr>
            <a:endParaRPr lang="es-CR" dirty="0"/>
          </a:p>
          <a:p>
            <a:pPr marL="822960" lvl="1" indent="-457200">
              <a:buFont typeface="+mj-lt"/>
              <a:buAutoNum type="arabicPeriod" startAt="14"/>
            </a:pPr>
            <a:endParaRPr lang="es-CR" dirty="0" smtClean="0"/>
          </a:p>
          <a:p>
            <a:pPr marL="822960" lvl="1" indent="-457200">
              <a:buFont typeface="+mj-lt"/>
              <a:buAutoNum type="arabicPeriod" startAt="14"/>
            </a:pPr>
            <a:endParaRPr lang="es-CR" dirty="0" smtClean="0"/>
          </a:p>
          <a:p>
            <a:pPr marL="822960" lvl="1" indent="-457200">
              <a:buFont typeface="+mj-lt"/>
              <a:buAutoNum type="arabicPeriod" startAt="14"/>
            </a:pPr>
            <a:endParaRPr lang="es-CR" dirty="0"/>
          </a:p>
          <a:p>
            <a:pPr marL="822960" lvl="1" indent="-457200">
              <a:buFont typeface="+mj-lt"/>
              <a:buAutoNum type="arabicPeriod" startAt="14"/>
            </a:pPr>
            <a:endParaRPr lang="es-CR" dirty="0" smtClean="0"/>
          </a:p>
          <a:p>
            <a:pPr marL="822960" lvl="1" indent="-457200">
              <a:buFont typeface="+mj-lt"/>
              <a:buAutoNum type="arabicPeriod" startAt="14"/>
            </a:pPr>
            <a:r>
              <a:rPr lang="es-CR" dirty="0" smtClean="0"/>
              <a:t>Introducir la consulta «</a:t>
            </a:r>
            <a:r>
              <a:rPr lang="es-CR" dirty="0" err="1"/>
              <a:t>Select</a:t>
            </a:r>
            <a:r>
              <a:rPr lang="es-CR" dirty="0"/>
              <a:t> * </a:t>
            </a:r>
            <a:r>
              <a:rPr lang="es-CR" dirty="0" err="1"/>
              <a:t>from</a:t>
            </a:r>
            <a:r>
              <a:rPr lang="es-CR" dirty="0"/>
              <a:t> Producto</a:t>
            </a:r>
            <a:r>
              <a:rPr lang="es-CR" dirty="0" smtClean="0"/>
              <a:t>»</a:t>
            </a:r>
          </a:p>
          <a:p>
            <a:pPr marL="822960" lvl="1" indent="-457200">
              <a:buFont typeface="+mj-lt"/>
              <a:buAutoNum type="arabicPeriod" startAt="14"/>
            </a:pPr>
            <a:r>
              <a:rPr lang="es-CR" dirty="0" smtClean="0"/>
              <a:t>Asignar </a:t>
            </a:r>
            <a:r>
              <a:rPr lang="es-CR" dirty="0"/>
              <a:t>un nombre al “</a:t>
            </a:r>
            <a:r>
              <a:rPr lang="es-CR" dirty="0" err="1"/>
              <a:t>dataset</a:t>
            </a:r>
            <a:r>
              <a:rPr lang="es-CR" dirty="0"/>
              <a:t>” </a:t>
            </a:r>
            <a:r>
              <a:rPr lang="es-CR" dirty="0" smtClean="0"/>
              <a:t>(en </a:t>
            </a:r>
            <a:r>
              <a:rPr lang="es-CR" dirty="0"/>
              <a:t>este caso </a:t>
            </a:r>
            <a:r>
              <a:rPr lang="es-CR" dirty="0" smtClean="0"/>
              <a:t>“</a:t>
            </a:r>
            <a:r>
              <a:rPr lang="es-CR" dirty="0"/>
              <a:t>PruebaDataSet1</a:t>
            </a:r>
            <a:r>
              <a:rPr lang="es-CR" dirty="0" smtClean="0"/>
              <a:t>”)</a:t>
            </a:r>
          </a:p>
          <a:p>
            <a:pPr marL="822960" lvl="1" indent="-457200">
              <a:buFont typeface="+mj-lt"/>
              <a:buAutoNum type="arabicPeriod" startAt="14"/>
            </a:pPr>
            <a:r>
              <a:rPr lang="es-CR" dirty="0" smtClean="0"/>
              <a:t>Clic en OK</a:t>
            </a:r>
          </a:p>
          <a:p>
            <a:pPr marL="822960" lvl="1" indent="-457200">
              <a:buFont typeface="+mj-lt"/>
              <a:buAutoNum type="arabicPeriod" startAt="14"/>
            </a:pPr>
            <a:endParaRPr lang="es-CR" dirty="0"/>
          </a:p>
          <a:p>
            <a:pPr marL="514350" indent="-514350">
              <a:buFont typeface="+mj-lt"/>
              <a:buAutoNum type="arabicPeriod"/>
            </a:pP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5" name="Picture 4"/>
          <p:cNvPicPr/>
          <p:nvPr/>
        </p:nvPicPr>
        <p:blipFill>
          <a:blip r:embed="rId2" cstate="print"/>
          <a:stretch>
            <a:fillRect/>
          </a:stretch>
        </p:blipFill>
        <p:spPr>
          <a:xfrm>
            <a:off x="1979140" y="914400"/>
            <a:ext cx="4802659" cy="3962400"/>
          </a:xfrm>
          <a:prstGeom prst="rect">
            <a:avLst/>
          </a:prstGeom>
        </p:spPr>
      </p:pic>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CR" b="1" i="1" dirty="0" smtClean="0"/>
              <a:t>NOTA</a:t>
            </a:r>
            <a:r>
              <a:rPr lang="es-CR" i="1" dirty="0" smtClean="0"/>
              <a:t>: En el cuadro de dialogo anterior, es posible decidir </a:t>
            </a:r>
            <a:r>
              <a:rPr lang="es-CR" i="1" dirty="0"/>
              <a:t>si utilizar una consulta o procedimiento almacenado para obtener los datos del reporte</a:t>
            </a:r>
            <a:r>
              <a:rPr lang="es-CR" i="1" dirty="0" smtClean="0"/>
              <a:t>. </a:t>
            </a:r>
            <a:r>
              <a:rPr lang="es-CR" i="1" dirty="0"/>
              <a:t>La consulta se puede ingresar manualmente en el recuadro “</a:t>
            </a:r>
            <a:r>
              <a:rPr lang="es-CR" i="1" dirty="0" err="1"/>
              <a:t>Query</a:t>
            </a:r>
            <a:r>
              <a:rPr lang="es-CR" i="1" dirty="0"/>
              <a:t>”, haciendo clic en el botón “</a:t>
            </a:r>
            <a:r>
              <a:rPr lang="es-CR" i="1" dirty="0" err="1"/>
              <a:t>Query</a:t>
            </a:r>
            <a:r>
              <a:rPr lang="es-CR" i="1" dirty="0"/>
              <a:t> </a:t>
            </a:r>
            <a:r>
              <a:rPr lang="es-CR" i="1" dirty="0" err="1"/>
              <a:t>Designer</a:t>
            </a:r>
            <a:r>
              <a:rPr lang="es-CR" i="1" dirty="0"/>
              <a:t>” o importando un script de SQL haciendo clic en el botón “</a:t>
            </a:r>
            <a:r>
              <a:rPr lang="es-CR" i="1" dirty="0" err="1"/>
              <a:t>Import</a:t>
            </a:r>
            <a:r>
              <a:rPr lang="es-CR" i="1" dirty="0" smtClean="0"/>
              <a:t>”. No obstante, por </a:t>
            </a:r>
            <a:r>
              <a:rPr lang="es-CR" i="1" dirty="0"/>
              <a:t>razones de seguridad y rendimiento, usualmente se prefiere utilizar los procedimientos </a:t>
            </a:r>
            <a:r>
              <a:rPr lang="es-CR" i="1" dirty="0" smtClean="0"/>
              <a:t>almacenados</a:t>
            </a:r>
            <a:r>
              <a:rPr lang="es-CR" i="1" dirty="0"/>
              <a:t>.</a:t>
            </a:r>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3685097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CR" dirty="0"/>
              <a:t>Previo a poder desplegar reportes en una instancia de “</a:t>
            </a:r>
            <a:r>
              <a:rPr lang="es-CR" dirty="0" err="1"/>
              <a:t>Reporting</a:t>
            </a:r>
            <a:r>
              <a:rPr lang="es-CR" dirty="0"/>
              <a:t> </a:t>
            </a:r>
            <a:r>
              <a:rPr lang="es-CR" dirty="0" err="1"/>
              <a:t>Services</a:t>
            </a:r>
            <a:r>
              <a:rPr lang="es-CR" dirty="0" smtClean="0"/>
              <a:t>”:</a:t>
            </a:r>
          </a:p>
          <a:p>
            <a:pPr lvl="1"/>
            <a:r>
              <a:rPr lang="es-CR" dirty="0" smtClean="0"/>
              <a:t>Se </a:t>
            </a:r>
            <a:r>
              <a:rPr lang="es-CR" dirty="0"/>
              <a:t>debe estar seguro que dicha instancia se está ejecutando y se debe conocer su ubicación</a:t>
            </a:r>
            <a:r>
              <a:rPr lang="es-CR" dirty="0" smtClean="0"/>
              <a:t>.</a:t>
            </a:r>
          </a:p>
          <a:p>
            <a:endParaRPr lang="es-CR" dirty="0"/>
          </a:p>
          <a:p>
            <a:r>
              <a:rPr lang="es-CR" dirty="0" smtClean="0"/>
              <a:t>Para ello, abrir </a:t>
            </a:r>
            <a:r>
              <a:rPr lang="es-CR" dirty="0"/>
              <a:t>“SQL Server </a:t>
            </a:r>
            <a:r>
              <a:rPr lang="es-CR" dirty="0" err="1"/>
              <a:t>Configuration</a:t>
            </a:r>
            <a:r>
              <a:rPr lang="es-CR" dirty="0"/>
              <a:t> Manager</a:t>
            </a:r>
            <a:r>
              <a:rPr lang="es-CR" dirty="0" smtClean="0"/>
              <a:t>”</a:t>
            </a:r>
          </a:p>
          <a:p>
            <a:pPr lvl="1"/>
            <a:r>
              <a:rPr lang="es-CR" dirty="0" err="1" smtClean="0"/>
              <a:t>Start</a:t>
            </a:r>
            <a:endParaRPr lang="es-CR" dirty="0" smtClean="0"/>
          </a:p>
          <a:p>
            <a:pPr lvl="1"/>
            <a:r>
              <a:rPr lang="es-CR" dirty="0" err="1" smtClean="0"/>
              <a:t>All</a:t>
            </a:r>
            <a:r>
              <a:rPr lang="es-CR" dirty="0" smtClean="0"/>
              <a:t> </a:t>
            </a:r>
            <a:r>
              <a:rPr lang="es-CR" dirty="0" err="1" smtClean="0"/>
              <a:t>Programs</a:t>
            </a:r>
            <a:endParaRPr lang="es-CR" dirty="0" smtClean="0"/>
          </a:p>
          <a:p>
            <a:pPr lvl="1"/>
            <a:r>
              <a:rPr lang="es-CR" dirty="0" smtClean="0"/>
              <a:t>Microsoft </a:t>
            </a:r>
            <a:r>
              <a:rPr lang="es-CR" dirty="0"/>
              <a:t>SQL Server </a:t>
            </a:r>
            <a:r>
              <a:rPr lang="es-CR" dirty="0" smtClean="0"/>
              <a:t>2008</a:t>
            </a:r>
          </a:p>
          <a:p>
            <a:pPr lvl="1"/>
            <a:r>
              <a:rPr lang="es-CR" dirty="0" err="1" smtClean="0"/>
              <a:t>Configuration</a:t>
            </a:r>
            <a:r>
              <a:rPr lang="es-CR" dirty="0" smtClean="0"/>
              <a:t> Tools</a:t>
            </a:r>
          </a:p>
          <a:p>
            <a:pPr lvl="1"/>
            <a:r>
              <a:rPr lang="es-CR" dirty="0" smtClean="0"/>
              <a:t>SQL </a:t>
            </a:r>
            <a:r>
              <a:rPr lang="es-CR" dirty="0"/>
              <a:t>Server </a:t>
            </a:r>
            <a:r>
              <a:rPr lang="es-CR" dirty="0" err="1"/>
              <a:t>Configuration</a:t>
            </a:r>
            <a:r>
              <a:rPr lang="es-CR" dirty="0"/>
              <a:t> Manager</a:t>
            </a:r>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spTree>
    <p:extLst>
      <p:ext uri="{BB962C8B-B14F-4D97-AF65-F5344CB8AC3E}">
        <p14:creationId xmlns:p14="http://schemas.microsoft.com/office/powerpoint/2010/main" xmlns="" val="3504389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Font typeface="+mj-lt"/>
              <a:buAutoNum type="arabicPeriod" startAt="16"/>
            </a:pPr>
            <a:endParaRPr lang="es-CR" dirty="0" smtClean="0"/>
          </a:p>
          <a:p>
            <a:pPr marL="822960" lvl="1" indent="-457200">
              <a:buFont typeface="+mj-lt"/>
              <a:buAutoNum type="arabicPeriod" startAt="16"/>
            </a:pPr>
            <a:endParaRPr lang="es-CR" dirty="0"/>
          </a:p>
          <a:p>
            <a:pPr marL="822960" lvl="1" indent="-457200">
              <a:buFont typeface="+mj-lt"/>
              <a:buAutoNum type="arabicPeriod" startAt="16"/>
            </a:pPr>
            <a:endParaRPr lang="es-CR" dirty="0" smtClean="0"/>
          </a:p>
          <a:p>
            <a:pPr marL="822960" lvl="1" indent="-457200">
              <a:buFont typeface="+mj-lt"/>
              <a:buAutoNum type="arabicPeriod" startAt="16"/>
            </a:pPr>
            <a:endParaRPr lang="es-CR" dirty="0"/>
          </a:p>
          <a:p>
            <a:pPr marL="822960" lvl="1" indent="-457200">
              <a:buFont typeface="+mj-lt"/>
              <a:buAutoNum type="arabicPeriod" startAt="16"/>
            </a:pPr>
            <a:endParaRPr lang="es-CR" dirty="0" smtClean="0"/>
          </a:p>
          <a:p>
            <a:pPr marL="822960" lvl="1" indent="-457200">
              <a:buFont typeface="+mj-lt"/>
              <a:buAutoNum type="arabicPeriod" startAt="16"/>
            </a:pPr>
            <a:r>
              <a:rPr lang="es-CR" dirty="0" smtClean="0"/>
              <a:t>Para administrar </a:t>
            </a:r>
            <a:r>
              <a:rPr lang="es-CR" dirty="0"/>
              <a:t>los campos disponibles, </a:t>
            </a:r>
            <a:r>
              <a:rPr lang="es-CR" dirty="0" smtClean="0"/>
              <a:t>dar </a:t>
            </a:r>
            <a:r>
              <a:rPr lang="es-CR" dirty="0"/>
              <a:t>clic derecho en </a:t>
            </a:r>
            <a:r>
              <a:rPr lang="es-CR" dirty="0" smtClean="0"/>
              <a:t>PruebaDataSet1.</a:t>
            </a:r>
          </a:p>
          <a:p>
            <a:pPr marL="822960" lvl="1" indent="-457200">
              <a:buFont typeface="+mj-lt"/>
              <a:buAutoNum type="arabicPeriod" startAt="16"/>
            </a:pPr>
            <a:r>
              <a:rPr lang="es-CR" dirty="0" smtClean="0"/>
              <a:t>Clic en “</a:t>
            </a:r>
            <a:r>
              <a:rPr lang="es-CR" dirty="0" err="1"/>
              <a:t>Dataset</a:t>
            </a:r>
            <a:r>
              <a:rPr lang="es-CR" dirty="0"/>
              <a:t> </a:t>
            </a:r>
            <a:r>
              <a:rPr lang="es-CR" dirty="0" err="1"/>
              <a:t>Properties</a:t>
            </a:r>
            <a:r>
              <a:rPr lang="es-CR" dirty="0"/>
              <a:t>”. </a:t>
            </a:r>
            <a:endParaRPr lang="es-CR" dirty="0" smtClean="0"/>
          </a:p>
          <a:p>
            <a:pPr marL="822960" lvl="1" indent="-457200">
              <a:buFont typeface="+mj-lt"/>
              <a:buAutoNum type="arabicPeriod" startAt="16"/>
            </a:pPr>
            <a:r>
              <a:rPr lang="es-CR" dirty="0" smtClean="0"/>
              <a:t>Clic </a:t>
            </a:r>
            <a:r>
              <a:rPr lang="es-CR" dirty="0"/>
              <a:t>en “</a:t>
            </a:r>
            <a:r>
              <a:rPr lang="es-CR" dirty="0" err="1"/>
              <a:t>Fields</a:t>
            </a:r>
            <a:r>
              <a:rPr lang="es-CR" dirty="0" smtClean="0"/>
              <a:t>”. </a:t>
            </a:r>
            <a:endParaRPr lang="es-CR" dirty="0"/>
          </a:p>
        </p:txBody>
      </p:sp>
      <p:sp>
        <p:nvSpPr>
          <p:cNvPr id="3" name="Title 2"/>
          <p:cNvSpPr>
            <a:spLocks noGrp="1"/>
          </p:cNvSpPr>
          <p:nvPr>
            <p:ph type="title"/>
          </p:nvPr>
        </p:nvSpPr>
        <p:spPr>
          <a:xfrm>
            <a:off x="457200" y="152400"/>
            <a:ext cx="8229600" cy="762000"/>
          </a:xfrm>
        </p:spPr>
        <p:txBody>
          <a:bodyPr>
            <a:normAutofit/>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3449594" y="1371600"/>
            <a:ext cx="1761490" cy="1837690"/>
          </a:xfrm>
          <a:prstGeom prst="rect">
            <a:avLst/>
          </a:prstGeom>
        </p:spPr>
      </p:pic>
    </p:spTree>
    <p:extLst>
      <p:ext uri="{BB962C8B-B14F-4D97-AF65-F5344CB8AC3E}">
        <p14:creationId xmlns:p14="http://schemas.microsoft.com/office/powerpoint/2010/main" xmlns="" val="2271307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80110" lvl="1" indent="-514350">
              <a:buFont typeface="+mj-lt"/>
              <a:buAutoNum type="arabicPeriod" startAt="19"/>
            </a:pPr>
            <a:endParaRPr lang="es-CR" dirty="0" smtClean="0"/>
          </a:p>
          <a:p>
            <a:pPr marL="880110" lvl="1" indent="-514350">
              <a:buFont typeface="+mj-lt"/>
              <a:buAutoNum type="arabicPeriod" startAt="19"/>
            </a:pPr>
            <a:endParaRPr lang="es-CR" dirty="0"/>
          </a:p>
          <a:p>
            <a:pPr marL="880110" lvl="1" indent="-514350">
              <a:buFont typeface="+mj-lt"/>
              <a:buAutoNum type="arabicPeriod" startAt="19"/>
            </a:pPr>
            <a:endParaRPr lang="es-CR" dirty="0" smtClean="0"/>
          </a:p>
          <a:p>
            <a:pPr marL="880110" lvl="1" indent="-514350">
              <a:buFont typeface="+mj-lt"/>
              <a:buAutoNum type="arabicPeriod" startAt="19"/>
            </a:pPr>
            <a:endParaRPr lang="es-CR" dirty="0" smtClean="0"/>
          </a:p>
          <a:p>
            <a:pPr marL="880110" lvl="1" indent="-514350">
              <a:buFont typeface="+mj-lt"/>
              <a:buAutoNum type="arabicPeriod" startAt="19"/>
            </a:pPr>
            <a:endParaRPr lang="es-CR" dirty="0"/>
          </a:p>
          <a:p>
            <a:pPr marL="880110" lvl="1" indent="-514350">
              <a:buFont typeface="+mj-lt"/>
              <a:buAutoNum type="arabicPeriod" startAt="19"/>
            </a:pPr>
            <a:endParaRPr lang="es-CR" dirty="0" smtClean="0"/>
          </a:p>
          <a:p>
            <a:pPr marL="880110" lvl="1" indent="-514350">
              <a:buFont typeface="+mj-lt"/>
              <a:buAutoNum type="arabicPeriod" startAt="19"/>
            </a:pPr>
            <a:endParaRPr lang="es-CR" dirty="0"/>
          </a:p>
          <a:p>
            <a:pPr marL="880110" lvl="1" indent="-514350">
              <a:buFont typeface="+mj-lt"/>
              <a:buAutoNum type="arabicPeriod" startAt="19"/>
            </a:pPr>
            <a:endParaRPr lang="es-CR" dirty="0"/>
          </a:p>
          <a:p>
            <a:pPr marL="880110" lvl="1" indent="-514350">
              <a:buFont typeface="+mj-lt"/>
              <a:buAutoNum type="arabicPeriod" startAt="19"/>
            </a:pPr>
            <a:r>
              <a:rPr lang="es-CR" dirty="0" smtClean="0"/>
              <a:t>Gestionar los campos agregando, eliminando u ordenando los mismos </a:t>
            </a:r>
            <a:r>
              <a:rPr lang="es-CR" dirty="0"/>
              <a:t>según se </a:t>
            </a:r>
            <a:r>
              <a:rPr lang="es-CR" dirty="0" smtClean="0"/>
              <a:t>requiera.</a:t>
            </a:r>
          </a:p>
          <a:p>
            <a:pPr marL="880110" lvl="1" indent="-514350">
              <a:buFont typeface="+mj-lt"/>
              <a:buAutoNum type="arabicPeriod" startAt="19"/>
            </a:pPr>
            <a:r>
              <a:rPr lang="es-CR" dirty="0" smtClean="0"/>
              <a:t>Clic en OK.</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2042984" y="762000"/>
            <a:ext cx="5181600" cy="3767772"/>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CR" dirty="0" smtClean="0"/>
              <a:t>Diseñando el reporte:</a:t>
            </a:r>
          </a:p>
          <a:p>
            <a:pPr marL="822960" lvl="1" indent="-457200">
              <a:buFont typeface="+mj-lt"/>
              <a:buAutoNum type="arabicPeriod"/>
            </a:pPr>
            <a:r>
              <a:rPr lang="es-CR" dirty="0"/>
              <a:t>Hacer clic en el menú “View” dentro de la barra de herramientas </a:t>
            </a:r>
            <a:endParaRPr lang="es-CR" dirty="0" smtClean="0"/>
          </a:p>
          <a:p>
            <a:pPr marL="822960" lvl="1" indent="-457200">
              <a:buFont typeface="+mj-lt"/>
              <a:buAutoNum type="arabicPeriod"/>
            </a:pPr>
            <a:r>
              <a:rPr lang="es-CR" dirty="0" smtClean="0"/>
              <a:t>Clic en </a:t>
            </a:r>
            <a:r>
              <a:rPr lang="es-CR" dirty="0"/>
              <a:t>“</a:t>
            </a:r>
            <a:r>
              <a:rPr lang="es-CR" dirty="0" err="1" smtClean="0"/>
              <a:t>Toolbox</a:t>
            </a:r>
            <a:r>
              <a:rPr lang="es-CR" dirty="0" smtClean="0"/>
              <a:t>”. Esto </a:t>
            </a:r>
            <a:r>
              <a:rPr lang="es-CR" dirty="0"/>
              <a:t>ocasionará que la ventana de “</a:t>
            </a:r>
            <a:r>
              <a:rPr lang="es-CR" dirty="0" err="1"/>
              <a:t>Report</a:t>
            </a:r>
            <a:r>
              <a:rPr lang="es-CR" dirty="0"/>
              <a:t> Data” sea reemplazada por la ventana “</a:t>
            </a:r>
            <a:r>
              <a:rPr lang="es-CR" dirty="0" err="1" smtClean="0"/>
              <a:t>Toolbox</a:t>
            </a:r>
            <a:r>
              <a:rPr lang="es-CR" dirty="0" smtClean="0"/>
              <a:t>”.</a:t>
            </a:r>
            <a:endParaRPr lang="es-CR"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3715067" y="3505200"/>
            <a:ext cx="1618933" cy="3343926"/>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Font typeface="+mj-lt"/>
              <a:buAutoNum type="arabicPeriod" startAt="3"/>
            </a:pPr>
            <a:r>
              <a:rPr lang="es-CR" dirty="0"/>
              <a:t>Hacer clic en el icono “</a:t>
            </a:r>
            <a:r>
              <a:rPr lang="es-CR" dirty="0" err="1"/>
              <a:t>Table</a:t>
            </a:r>
            <a:r>
              <a:rPr lang="es-CR" dirty="0"/>
              <a:t>” dentro de la ventana “</a:t>
            </a:r>
            <a:r>
              <a:rPr lang="es-CR" dirty="0" err="1"/>
              <a:t>Toolbox</a:t>
            </a:r>
            <a:r>
              <a:rPr lang="es-CR" dirty="0"/>
              <a:t>” y arrastrarlo al diseñador de reportes.</a:t>
            </a:r>
            <a:endParaRPr lang="en-US" dirty="0"/>
          </a:p>
          <a:p>
            <a:pPr marL="822960" lvl="1" indent="-457200">
              <a:buFont typeface="+mj-lt"/>
              <a:buAutoNum type="arabicPeriod" startAt="3"/>
            </a:pPr>
            <a:r>
              <a:rPr lang="es-CR" dirty="0" smtClean="0"/>
              <a:t>Modificar las dimensiones de la tabla a gusto del usuario.</a:t>
            </a:r>
          </a:p>
          <a:p>
            <a:pPr marL="822960" lvl="1" indent="-457200">
              <a:buFont typeface="+mj-lt"/>
              <a:buAutoNum type="arabicPeriod" startAt="3"/>
            </a:pPr>
            <a:r>
              <a:rPr lang="es-CR" dirty="0" smtClean="0"/>
              <a:t>Agregar nuevas columnas si se requiere: dar clic derecho sobre una celda, posicionarse en “</a:t>
            </a:r>
            <a:r>
              <a:rPr lang="es-CR" dirty="0" err="1" smtClean="0"/>
              <a:t>Insert</a:t>
            </a:r>
            <a:r>
              <a:rPr lang="es-CR" dirty="0" smtClean="0"/>
              <a:t> </a:t>
            </a:r>
            <a:r>
              <a:rPr lang="es-CR" dirty="0" err="1" smtClean="0"/>
              <a:t>Column</a:t>
            </a:r>
            <a:r>
              <a:rPr lang="es-CR" dirty="0" smtClean="0"/>
              <a:t>” y luego clic en “</a:t>
            </a:r>
            <a:r>
              <a:rPr lang="es-CR" dirty="0" err="1" smtClean="0"/>
              <a:t>Left</a:t>
            </a:r>
            <a:r>
              <a:rPr lang="es-CR" dirty="0" smtClean="0"/>
              <a:t>” o “</a:t>
            </a:r>
            <a:r>
              <a:rPr lang="es-CR" dirty="0" err="1" smtClean="0"/>
              <a:t>Right</a:t>
            </a:r>
            <a:r>
              <a:rPr lang="es-CR" dirty="0" smtClean="0"/>
              <a:t>”. </a:t>
            </a:r>
            <a:endParaRPr lang="en-US" dirty="0"/>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Font typeface="+mj-lt"/>
              <a:buAutoNum type="arabicPeriod" startAt="6"/>
            </a:pPr>
            <a:r>
              <a:rPr lang="es-CR" dirty="0" smtClean="0"/>
              <a:t>Eliminar columnas si se requiere: seleccionar </a:t>
            </a:r>
            <a:r>
              <a:rPr lang="es-CR" dirty="0"/>
              <a:t>la o las columnas en cuestión, dar clic derecho en una de ellas y seleccionar “</a:t>
            </a:r>
            <a:r>
              <a:rPr lang="es-CR" dirty="0" err="1"/>
              <a:t>Delete</a:t>
            </a:r>
            <a:r>
              <a:rPr lang="es-CR" dirty="0"/>
              <a:t> </a:t>
            </a:r>
            <a:r>
              <a:rPr lang="es-CR" dirty="0" err="1"/>
              <a:t>Columns</a:t>
            </a:r>
            <a:r>
              <a:rPr lang="es-CR" dirty="0"/>
              <a:t>”.</a:t>
            </a:r>
            <a:endParaRPr lang="en-US" dirty="0"/>
          </a:p>
          <a:p>
            <a:pPr marL="822960" lvl="1" indent="-457200">
              <a:buFont typeface="+mj-lt"/>
              <a:buAutoNum type="arabicPeriod" startAt="6"/>
            </a:pPr>
            <a:r>
              <a:rPr lang="es-CR" dirty="0" smtClean="0"/>
              <a:t>Acceder </a:t>
            </a:r>
            <a:r>
              <a:rPr lang="es-CR" dirty="0"/>
              <a:t>a la ventana “</a:t>
            </a:r>
            <a:r>
              <a:rPr lang="es-CR" dirty="0" err="1"/>
              <a:t>Report</a:t>
            </a:r>
            <a:r>
              <a:rPr lang="es-CR" dirty="0"/>
              <a:t> Data” para seleccionar, arrastrar y depositar en las columnas de la tabla aquellos atributos que se desea aparezcan en el reporte. En este </a:t>
            </a:r>
            <a:r>
              <a:rPr lang="es-CR" dirty="0" smtClean="0"/>
              <a:t>caso, </a:t>
            </a:r>
            <a:r>
              <a:rPr lang="es-CR" dirty="0" err="1"/>
              <a:t>Codigo</a:t>
            </a:r>
            <a:r>
              <a:rPr lang="es-CR" dirty="0"/>
              <a:t> y Precio. </a:t>
            </a:r>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spTree>
    <p:extLst>
      <p:ext uri="{BB962C8B-B14F-4D97-AF65-F5344CB8AC3E}">
        <p14:creationId xmlns:p14="http://schemas.microsoft.com/office/powerpoint/2010/main" xmlns="" val="2727259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822960" lvl="1" indent="-457200">
              <a:buFont typeface="+mj-lt"/>
              <a:buAutoNum type="arabicPeriod" startAt="8"/>
            </a:pPr>
            <a:endParaRPr lang="es-CR" dirty="0" smtClean="0"/>
          </a:p>
          <a:p>
            <a:pPr marL="822960" lvl="1" indent="-457200">
              <a:buFont typeface="+mj-lt"/>
              <a:buAutoNum type="arabicPeriod" startAt="8"/>
            </a:pPr>
            <a:endParaRPr lang="es-CR" dirty="0"/>
          </a:p>
          <a:p>
            <a:pPr marL="822960" lvl="1" indent="-457200">
              <a:buFont typeface="+mj-lt"/>
              <a:buAutoNum type="arabicPeriod" startAt="8"/>
            </a:pPr>
            <a:endParaRPr lang="es-CR" dirty="0" smtClean="0"/>
          </a:p>
          <a:p>
            <a:pPr marL="822960" lvl="1" indent="-457200">
              <a:buFont typeface="+mj-lt"/>
              <a:buAutoNum type="arabicPeriod" startAt="8"/>
            </a:pPr>
            <a:endParaRPr lang="es-CR" dirty="0"/>
          </a:p>
          <a:p>
            <a:pPr marL="822960" lvl="1" indent="-457200">
              <a:buFont typeface="+mj-lt"/>
              <a:buAutoNum type="arabicPeriod" startAt="8"/>
            </a:pPr>
            <a:endParaRPr lang="es-CR" dirty="0" smtClean="0"/>
          </a:p>
          <a:p>
            <a:pPr marL="822960" lvl="1" indent="-457200">
              <a:buFont typeface="+mj-lt"/>
              <a:buAutoNum type="arabicPeriod" startAt="8"/>
            </a:pPr>
            <a:endParaRPr lang="es-CR" dirty="0"/>
          </a:p>
          <a:p>
            <a:pPr marL="822960" lvl="1" indent="-457200">
              <a:buFont typeface="+mj-lt"/>
              <a:buAutoNum type="arabicPeriod" startAt="8"/>
            </a:pPr>
            <a:endParaRPr lang="es-CR" dirty="0" smtClean="0"/>
          </a:p>
          <a:p>
            <a:pPr marL="822960" lvl="1" indent="-457200">
              <a:buFont typeface="+mj-lt"/>
              <a:buAutoNum type="arabicPeriod" startAt="8"/>
            </a:pPr>
            <a:endParaRPr lang="es-CR" dirty="0" smtClean="0"/>
          </a:p>
          <a:p>
            <a:pPr marL="822960" lvl="1" indent="-457200">
              <a:buFont typeface="+mj-lt"/>
              <a:buAutoNum type="arabicPeriod" startAt="8"/>
            </a:pPr>
            <a:endParaRPr lang="es-CR" dirty="0"/>
          </a:p>
          <a:p>
            <a:pPr marL="822960" lvl="1" indent="-457200">
              <a:buFont typeface="+mj-lt"/>
              <a:buAutoNum type="arabicPeriod" startAt="8"/>
            </a:pPr>
            <a:endParaRPr lang="es-CR" dirty="0" smtClean="0"/>
          </a:p>
          <a:p>
            <a:pPr marL="822960" lvl="1" indent="-457200">
              <a:buFont typeface="+mj-lt"/>
              <a:buAutoNum type="arabicPeriod" startAt="8"/>
            </a:pPr>
            <a:endParaRPr lang="es-CR" dirty="0"/>
          </a:p>
          <a:p>
            <a:pPr marL="822960" lvl="1" indent="-457200">
              <a:buFont typeface="+mj-lt"/>
              <a:buAutoNum type="arabicPeriod" startAt="8"/>
            </a:pPr>
            <a:r>
              <a:rPr lang="es-CR" dirty="0" smtClean="0"/>
              <a:t>Si se requiere, editar el </a:t>
            </a:r>
            <a:r>
              <a:rPr lang="es-CR" dirty="0"/>
              <a:t>texto desplegado en las celdas de la primera </a:t>
            </a:r>
            <a:r>
              <a:rPr lang="es-CR" dirty="0" smtClean="0"/>
              <a:t>fila para modificar </a:t>
            </a:r>
            <a:r>
              <a:rPr lang="es-CR" dirty="0"/>
              <a:t>el nombre que </a:t>
            </a:r>
            <a:r>
              <a:rPr lang="es-CR" dirty="0" smtClean="0"/>
              <a:t>aparecerá </a:t>
            </a:r>
            <a:r>
              <a:rPr lang="es-CR" dirty="0"/>
              <a:t>en cada columna </a:t>
            </a:r>
            <a:r>
              <a:rPr lang="es-CR" dirty="0" smtClean="0"/>
              <a:t>del reporte. </a:t>
            </a:r>
          </a:p>
          <a:p>
            <a:pPr marL="822960" lvl="1" indent="-457200">
              <a:buFont typeface="+mj-lt"/>
              <a:buAutoNum type="arabicPeriod" startAt="8"/>
            </a:pPr>
            <a:r>
              <a:rPr lang="es-CR" dirty="0" smtClean="0"/>
              <a:t>Dar clic en el </a:t>
            </a:r>
            <a:r>
              <a:rPr lang="es-CR" dirty="0" err="1" smtClean="0"/>
              <a:t>tab</a:t>
            </a:r>
            <a:r>
              <a:rPr lang="es-CR" dirty="0" smtClean="0"/>
              <a:t> «</a:t>
            </a:r>
            <a:r>
              <a:rPr lang="es-CR" dirty="0" err="1" smtClean="0"/>
              <a:t>Preview</a:t>
            </a:r>
            <a:r>
              <a:rPr lang="es-CR" dirty="0" smtClean="0"/>
              <a:t>».</a:t>
            </a:r>
            <a:endParaRPr lang="es-CR" dirty="0"/>
          </a:p>
        </p:txBody>
      </p:sp>
      <p:sp>
        <p:nvSpPr>
          <p:cNvPr id="3" name="Title 2"/>
          <p:cNvSpPr>
            <a:spLocks noGrp="1"/>
          </p:cNvSpPr>
          <p:nvPr>
            <p:ph type="title"/>
          </p:nvPr>
        </p:nvSpPr>
        <p:spPr>
          <a:xfrm>
            <a:off x="457200" y="152400"/>
            <a:ext cx="8229600" cy="762000"/>
          </a:xfrm>
        </p:spPr>
        <p:txBody>
          <a:bodyPr>
            <a:normAutofit/>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1828800" y="914400"/>
            <a:ext cx="5448300" cy="3842385"/>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Content Placeholder 3"/>
          <p:cNvPicPr>
            <a:picLocks noGrp="1"/>
          </p:cNvPicPr>
          <p:nvPr>
            <p:ph idx="1"/>
          </p:nvPr>
        </p:nvPicPr>
        <p:blipFill>
          <a:blip r:embed="rId2" cstate="print"/>
          <a:stretch>
            <a:fillRect/>
          </a:stretch>
        </p:blipFill>
        <p:spPr>
          <a:xfrm>
            <a:off x="2286000" y="914400"/>
            <a:ext cx="4648199" cy="5867400"/>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Ahora </a:t>
            </a:r>
            <a:r>
              <a:rPr lang="es-CR" dirty="0"/>
              <a:t>el reporte debe desplegarse en la instancia objetivo de </a:t>
            </a:r>
            <a:r>
              <a:rPr lang="es-CR" dirty="0" err="1"/>
              <a:t>Reporting</a:t>
            </a:r>
            <a:r>
              <a:rPr lang="es-CR" dirty="0"/>
              <a:t> </a:t>
            </a:r>
            <a:r>
              <a:rPr lang="es-CR" dirty="0" err="1"/>
              <a:t>Services</a:t>
            </a:r>
            <a:r>
              <a:rPr lang="es-CR" dirty="0"/>
              <a:t> para que sea accesible a sus usuarios </a:t>
            </a:r>
            <a:r>
              <a:rPr lang="es-CR" dirty="0" smtClean="0"/>
              <a:t>finales.</a:t>
            </a:r>
          </a:p>
          <a:p>
            <a:r>
              <a:rPr lang="es-CR" dirty="0" smtClean="0"/>
              <a:t>Desplegando el reporte:</a:t>
            </a:r>
          </a:p>
          <a:p>
            <a:pPr marL="822960" lvl="1" indent="-457200">
              <a:buFont typeface="+mj-lt"/>
              <a:buAutoNum type="arabicPeriod"/>
            </a:pPr>
            <a:r>
              <a:rPr lang="es-CR" dirty="0"/>
              <a:t>En Visual Studio, en el explorador de soluciones, dar clic derecho en el nombre del </a:t>
            </a:r>
            <a:r>
              <a:rPr lang="es-CR" dirty="0" smtClean="0"/>
              <a:t>proyecto</a:t>
            </a:r>
          </a:p>
          <a:p>
            <a:pPr marL="822960" lvl="1" indent="-457200">
              <a:buFont typeface="+mj-lt"/>
              <a:buAutoNum type="arabicPeriod"/>
            </a:pPr>
            <a:r>
              <a:rPr lang="es-CR" dirty="0" smtClean="0"/>
              <a:t>Clic </a:t>
            </a:r>
            <a:r>
              <a:rPr lang="es-CR" dirty="0"/>
              <a:t>en </a:t>
            </a:r>
            <a:r>
              <a:rPr lang="es-CR" dirty="0" smtClean="0"/>
              <a:t>“</a:t>
            </a:r>
            <a:r>
              <a:rPr lang="es-CR" dirty="0" err="1" smtClean="0"/>
              <a:t>Properties</a:t>
            </a:r>
            <a:r>
              <a:rPr lang="es-CR" dirty="0" smtClean="0"/>
              <a:t>”.</a:t>
            </a:r>
            <a:endParaRPr lang="en-US" dirty="0"/>
          </a:p>
          <a:p>
            <a:pPr marL="822960" lvl="1" indent="-457200">
              <a:buFont typeface="+mj-lt"/>
              <a:buAutoNum type="arabicPeriod"/>
            </a:pPr>
            <a:endParaRPr lang="es-CR" dirty="0" smtClean="0"/>
          </a:p>
          <a:p>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4896485" y="3483181"/>
            <a:ext cx="4247515" cy="3352165"/>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880110" lvl="1" indent="-514350">
              <a:buFont typeface="+mj-lt"/>
              <a:buAutoNum type="arabicPeriod" startAt="3"/>
            </a:pPr>
            <a:endParaRPr lang="es-CR" dirty="0" smtClean="0"/>
          </a:p>
          <a:p>
            <a:pPr marL="880110" lvl="1" indent="-514350">
              <a:buFont typeface="+mj-lt"/>
              <a:buAutoNum type="arabicPeriod" startAt="3"/>
            </a:pPr>
            <a:endParaRPr lang="es-CR" dirty="0"/>
          </a:p>
          <a:p>
            <a:pPr marL="880110" lvl="1" indent="-514350">
              <a:buFont typeface="+mj-lt"/>
              <a:buAutoNum type="arabicPeriod" startAt="3"/>
            </a:pPr>
            <a:endParaRPr lang="es-CR" dirty="0" smtClean="0"/>
          </a:p>
          <a:p>
            <a:pPr marL="880110" lvl="1" indent="-514350">
              <a:buFont typeface="+mj-lt"/>
              <a:buAutoNum type="arabicPeriod" startAt="3"/>
            </a:pPr>
            <a:endParaRPr lang="es-CR" dirty="0"/>
          </a:p>
          <a:p>
            <a:pPr marL="880110" lvl="1" indent="-514350">
              <a:buFont typeface="+mj-lt"/>
              <a:buAutoNum type="arabicPeriod" startAt="3"/>
            </a:pPr>
            <a:endParaRPr lang="es-CR" dirty="0" smtClean="0"/>
          </a:p>
          <a:p>
            <a:pPr marL="880110" lvl="1" indent="-514350">
              <a:buFont typeface="+mj-lt"/>
              <a:buAutoNum type="arabicPeriod" startAt="3"/>
            </a:pPr>
            <a:endParaRPr lang="es-CR" dirty="0"/>
          </a:p>
          <a:p>
            <a:pPr marL="880110" lvl="1" indent="-514350">
              <a:buFont typeface="+mj-lt"/>
              <a:buAutoNum type="arabicPeriod" startAt="3"/>
            </a:pPr>
            <a:endParaRPr lang="es-CR" dirty="0" smtClean="0"/>
          </a:p>
          <a:p>
            <a:pPr marL="880110" lvl="1" indent="-514350">
              <a:buFont typeface="+mj-lt"/>
              <a:buAutoNum type="arabicPeriod" startAt="3"/>
            </a:pPr>
            <a:endParaRPr lang="es-CR" dirty="0"/>
          </a:p>
          <a:p>
            <a:pPr marL="880110" lvl="1" indent="-514350">
              <a:buFont typeface="+mj-lt"/>
              <a:buAutoNum type="arabicPeriod" startAt="3"/>
            </a:pPr>
            <a:r>
              <a:rPr lang="es-CR" dirty="0" smtClean="0"/>
              <a:t>Ingresar </a:t>
            </a:r>
            <a:r>
              <a:rPr lang="es-CR" dirty="0"/>
              <a:t>el URL del servidor de </a:t>
            </a:r>
            <a:r>
              <a:rPr lang="es-CR" dirty="0" smtClean="0"/>
              <a:t>reportes que se obtuvo previamente </a:t>
            </a:r>
            <a:r>
              <a:rPr lang="es-CR" dirty="0"/>
              <a:t>dentro del cuadro “</a:t>
            </a:r>
            <a:r>
              <a:rPr lang="es-CR" dirty="0" err="1"/>
              <a:t>TargetServerURL</a:t>
            </a:r>
            <a:r>
              <a:rPr lang="es-CR" dirty="0" smtClean="0"/>
              <a:t>” (</a:t>
            </a:r>
            <a:r>
              <a:rPr lang="es-CR" u="sng" dirty="0">
                <a:hlinkClick r:id="rId2"/>
              </a:rPr>
              <a:t>http://george/ReportServer</a:t>
            </a:r>
            <a:r>
              <a:rPr lang="es-CR" dirty="0" smtClean="0"/>
              <a:t>).</a:t>
            </a:r>
          </a:p>
          <a:p>
            <a:pPr marL="880110" lvl="1" indent="-514350">
              <a:buFont typeface="+mj-lt"/>
              <a:buAutoNum type="arabicPeriod" startAt="3"/>
            </a:pPr>
            <a:r>
              <a:rPr lang="es-CR" dirty="0" smtClean="0"/>
              <a:t>Clic en «Aceptar»</a:t>
            </a:r>
            <a:endParaRPr lang="es-CR" dirty="0"/>
          </a:p>
        </p:txBody>
      </p:sp>
      <p:sp>
        <p:nvSpPr>
          <p:cNvPr id="3" name="Title 2"/>
          <p:cNvSpPr>
            <a:spLocks noGrp="1"/>
          </p:cNvSpPr>
          <p:nvPr>
            <p:ph type="title"/>
          </p:nvPr>
        </p:nvSpPr>
        <p:spPr>
          <a:xfrm>
            <a:off x="457200" y="152400"/>
            <a:ext cx="8229600" cy="838200"/>
          </a:xfrm>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3" cstate="print"/>
          <a:stretch>
            <a:fillRect/>
          </a:stretch>
        </p:blipFill>
        <p:spPr>
          <a:xfrm>
            <a:off x="1914670" y="1143000"/>
            <a:ext cx="5188585" cy="3119120"/>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Font typeface="+mj-lt"/>
              <a:buAutoNum type="arabicPeriod" startAt="5"/>
            </a:pPr>
            <a:r>
              <a:rPr lang="es-CR" dirty="0" smtClean="0"/>
              <a:t>Nuevamente, dar </a:t>
            </a:r>
            <a:r>
              <a:rPr lang="es-CR" dirty="0"/>
              <a:t>clic derecho </a:t>
            </a:r>
            <a:r>
              <a:rPr lang="es-CR" dirty="0" smtClean="0"/>
              <a:t>en </a:t>
            </a:r>
            <a:r>
              <a:rPr lang="es-CR" dirty="0"/>
              <a:t>el nombre del </a:t>
            </a:r>
            <a:r>
              <a:rPr lang="es-CR" dirty="0" smtClean="0"/>
              <a:t>proyecto</a:t>
            </a:r>
          </a:p>
          <a:p>
            <a:pPr marL="822960" lvl="1" indent="-457200">
              <a:buFont typeface="+mj-lt"/>
              <a:buAutoNum type="arabicPeriod" startAt="5"/>
            </a:pPr>
            <a:r>
              <a:rPr lang="es-CR" dirty="0" smtClean="0"/>
              <a:t>Clic en </a:t>
            </a:r>
            <a:r>
              <a:rPr lang="es-CR" dirty="0"/>
              <a:t>“</a:t>
            </a:r>
            <a:r>
              <a:rPr lang="es-CR" dirty="0" err="1"/>
              <a:t>Deploy</a:t>
            </a:r>
            <a:r>
              <a:rPr lang="es-CR" dirty="0"/>
              <a:t>”.</a:t>
            </a:r>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2" cstate="print"/>
          <a:stretch>
            <a:fillRect/>
          </a:stretch>
        </p:blipFill>
        <p:spPr>
          <a:xfrm>
            <a:off x="1719580" y="3124200"/>
            <a:ext cx="5704840" cy="2066925"/>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R" dirty="0"/>
              <a:t>Dar clic derecho en </a:t>
            </a:r>
            <a:r>
              <a:rPr lang="es-CR" dirty="0" smtClean="0"/>
              <a:t>la instancia de </a:t>
            </a:r>
            <a:r>
              <a:rPr lang="es-CR" dirty="0" err="1" smtClean="0"/>
              <a:t>Reporting</a:t>
            </a:r>
            <a:r>
              <a:rPr lang="es-CR" dirty="0" smtClean="0"/>
              <a:t> </a:t>
            </a:r>
            <a:r>
              <a:rPr lang="es-CR" dirty="0" err="1" smtClean="0"/>
              <a:t>Services</a:t>
            </a:r>
            <a:r>
              <a:rPr lang="es-CR" dirty="0" smtClean="0"/>
              <a:t> permite </a:t>
            </a:r>
            <a:r>
              <a:rPr lang="es-CR" dirty="0"/>
              <a:t>iniciar el servicio, detenerlo y acceder sus propiedades</a:t>
            </a:r>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5" name="Picture 4"/>
          <p:cNvPicPr/>
          <p:nvPr/>
        </p:nvPicPr>
        <p:blipFill>
          <a:blip r:embed="rId2" cstate="print"/>
          <a:stretch>
            <a:fillRect/>
          </a:stretch>
        </p:blipFill>
        <p:spPr>
          <a:xfrm>
            <a:off x="0" y="2819400"/>
            <a:ext cx="9144000" cy="3429000"/>
          </a:xfrm>
          <a:prstGeom prst="rect">
            <a:avLst/>
          </a:prstGeom>
        </p:spPr>
      </p:pic>
    </p:spTree>
    <p:extLst>
      <p:ext uri="{BB962C8B-B14F-4D97-AF65-F5344CB8AC3E}">
        <p14:creationId xmlns:p14="http://schemas.microsoft.com/office/powerpoint/2010/main" xmlns="" val="3607123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0" lvl="1" indent="-457200">
              <a:buFont typeface="+mj-lt"/>
              <a:buAutoNum type="arabicPeriod" startAt="6"/>
            </a:pPr>
            <a:r>
              <a:rPr lang="es-CR" dirty="0" smtClean="0"/>
              <a:t>Ingresar al </a:t>
            </a:r>
            <a:r>
              <a:rPr lang="es-CR" dirty="0"/>
              <a:t>“</a:t>
            </a:r>
            <a:r>
              <a:rPr lang="es-CR" dirty="0" err="1"/>
              <a:t>Report</a:t>
            </a:r>
            <a:r>
              <a:rPr lang="es-CR" dirty="0"/>
              <a:t> Manager” (</a:t>
            </a:r>
            <a:r>
              <a:rPr lang="es-CR" u="sng" dirty="0">
                <a:hlinkClick r:id="rId2"/>
              </a:rPr>
              <a:t>http://george/Reports</a:t>
            </a:r>
            <a:r>
              <a:rPr lang="es-CR" dirty="0" smtClean="0"/>
              <a:t>) mediante un web browser. Ahí </a:t>
            </a:r>
            <a:r>
              <a:rPr lang="es-CR" dirty="0"/>
              <a:t>se podrá apreciar el reporte </a:t>
            </a:r>
            <a:r>
              <a:rPr lang="es-CR" dirty="0" smtClean="0"/>
              <a:t>desplegado.</a:t>
            </a:r>
          </a:p>
          <a:p>
            <a:pPr marL="822960" lvl="1" indent="-457200">
              <a:buFont typeface="+mj-lt"/>
              <a:buAutoNum type="arabicPeriod" startAt="6"/>
            </a:pPr>
            <a:endParaRPr lang="es-CR" dirty="0"/>
          </a:p>
          <a:p>
            <a:pPr marL="822960" lvl="1" indent="-457200">
              <a:buFont typeface="+mj-lt"/>
              <a:buAutoNum type="arabicPeriod" startAt="6"/>
            </a:pPr>
            <a:endParaRPr lang="es-CR" dirty="0" smtClean="0"/>
          </a:p>
          <a:p>
            <a:pPr marL="822960" lvl="1" indent="-457200">
              <a:buFont typeface="+mj-lt"/>
              <a:buAutoNum type="arabicPeriod" startAt="6"/>
            </a:pPr>
            <a:endParaRPr lang="es-CR" dirty="0"/>
          </a:p>
          <a:p>
            <a:pPr marL="822960" lvl="1" indent="-457200">
              <a:buFont typeface="+mj-lt"/>
              <a:buAutoNum type="arabicPeriod" startAt="6"/>
            </a:pPr>
            <a:endParaRPr lang="es-CR" dirty="0" smtClean="0"/>
          </a:p>
          <a:p>
            <a:pPr marL="822960" lvl="1" indent="-457200">
              <a:buFont typeface="+mj-lt"/>
              <a:buAutoNum type="arabicPeriod" startAt="6"/>
            </a:pPr>
            <a:r>
              <a:rPr lang="es-CR" dirty="0" smtClean="0"/>
              <a:t>Clic </a:t>
            </a:r>
            <a:r>
              <a:rPr lang="es-CR" dirty="0"/>
              <a:t>en “Prueba Reporte 1 AD</a:t>
            </a:r>
            <a:r>
              <a:rPr lang="es-CR" dirty="0" smtClean="0"/>
              <a:t>”.</a:t>
            </a:r>
          </a:p>
          <a:p>
            <a:pPr marL="822960" lvl="1" indent="-457200">
              <a:buFont typeface="+mj-lt"/>
              <a:buAutoNum type="arabicPeriod" startAt="6"/>
            </a:pPr>
            <a:r>
              <a:rPr lang="es-CR" dirty="0" smtClean="0"/>
              <a:t>Clic en </a:t>
            </a:r>
            <a:r>
              <a:rPr lang="es-CR" dirty="0"/>
              <a:t>“PruebaReporte1”. </a:t>
            </a:r>
          </a:p>
        </p:txBody>
      </p:sp>
      <p:sp>
        <p:nvSpPr>
          <p:cNvPr id="3" name="Title 2"/>
          <p:cNvSpPr>
            <a:spLocks noGrp="1"/>
          </p:cNvSpPr>
          <p:nvPr>
            <p:ph type="title"/>
          </p:nvPr>
        </p:nvSpPr>
        <p:spPr/>
        <p:txBody>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Picture 3"/>
          <p:cNvPicPr/>
          <p:nvPr/>
        </p:nvPicPr>
        <p:blipFill>
          <a:blip r:embed="rId3" cstate="print"/>
          <a:stretch>
            <a:fillRect/>
          </a:stretch>
        </p:blipFill>
        <p:spPr>
          <a:xfrm>
            <a:off x="1219200" y="2895600"/>
            <a:ext cx="5943600" cy="1166495"/>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dirty="0" err="1" smtClean="0"/>
              <a:t>Creación</a:t>
            </a:r>
            <a:r>
              <a:rPr lang="en-US" dirty="0" smtClean="0"/>
              <a:t> de un </a:t>
            </a:r>
            <a:r>
              <a:rPr lang="en-US" dirty="0" err="1" smtClean="0"/>
              <a:t>reporte</a:t>
            </a:r>
            <a:r>
              <a:rPr lang="en-US" dirty="0" smtClean="0"/>
              <a:t> </a:t>
            </a:r>
            <a:r>
              <a:rPr lang="en-US" dirty="0" err="1" smtClean="0"/>
              <a:t>sencillo</a:t>
            </a:r>
            <a:endParaRPr lang="en-US" dirty="0"/>
          </a:p>
        </p:txBody>
      </p:sp>
      <p:pic>
        <p:nvPicPr>
          <p:cNvPr id="4" name="Content Placeholder 3"/>
          <p:cNvPicPr>
            <a:picLocks noGrp="1"/>
          </p:cNvPicPr>
          <p:nvPr>
            <p:ph idx="1"/>
          </p:nvPr>
        </p:nvPicPr>
        <p:blipFill>
          <a:blip r:embed="rId2" cstate="print"/>
          <a:stretch>
            <a:fillRect/>
          </a:stretch>
        </p:blipFill>
        <p:spPr>
          <a:xfrm>
            <a:off x="3352800" y="838200"/>
            <a:ext cx="2590800" cy="5791200"/>
          </a:xfrm>
          <a:prstGeom prst="rect">
            <a:avLst/>
          </a:prstGeom>
        </p:spPr>
      </p:pic>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endParaRPr lang="es-CR" dirty="0" smtClean="0"/>
          </a:p>
          <a:p>
            <a:r>
              <a:rPr lang="es-CR" dirty="0" smtClean="0"/>
              <a:t>El </a:t>
            </a:r>
            <a:r>
              <a:rPr lang="es-CR" dirty="0"/>
              <a:t>reporte generado tiene un formato muy pobre, es poco legible y posee muy poca </a:t>
            </a:r>
            <a:r>
              <a:rPr lang="es-CR" dirty="0" smtClean="0"/>
              <a:t>información.</a:t>
            </a:r>
          </a:p>
          <a:p>
            <a:endParaRPr lang="es-CR" dirty="0" smtClean="0"/>
          </a:p>
          <a:p>
            <a:r>
              <a:rPr lang="es-CR" dirty="0" smtClean="0"/>
              <a:t>A continuación se realizarán mejoras sobre él.</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spTree>
    <p:extLst>
      <p:ext uri="{BB962C8B-B14F-4D97-AF65-F5344CB8AC3E}">
        <p14:creationId xmlns:p14="http://schemas.microsoft.com/office/powerpoint/2010/main" xmlns="" val="1608712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a:t>Cambiando el formato de las cabeceras de </a:t>
            </a:r>
            <a:r>
              <a:rPr lang="es-CR" dirty="0" smtClean="0"/>
              <a:t>columna:</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4" name="Picture 3"/>
          <p:cNvPicPr/>
          <p:nvPr/>
        </p:nvPicPr>
        <p:blipFill>
          <a:blip r:embed="rId2" cstate="print"/>
          <a:stretch>
            <a:fillRect/>
          </a:stretch>
        </p:blipFill>
        <p:spPr>
          <a:xfrm>
            <a:off x="2154872" y="1524000"/>
            <a:ext cx="4834255" cy="3810000"/>
          </a:xfrm>
          <a:prstGeom prst="rect">
            <a:avLst/>
          </a:prstGeom>
        </p:spPr>
      </p:pic>
    </p:spTree>
    <p:extLst>
      <p:ext uri="{BB962C8B-B14F-4D97-AF65-F5344CB8AC3E}">
        <p14:creationId xmlns:p14="http://schemas.microsoft.com/office/powerpoint/2010/main" xmlns="" val="1313317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10" name="Content Placeholder 9"/>
          <p:cNvPicPr>
            <a:picLocks noGrp="1"/>
          </p:cNvPicPr>
          <p:nvPr>
            <p:ph idx="1"/>
          </p:nvPr>
        </p:nvPicPr>
        <p:blipFill>
          <a:blip r:embed="rId2" cstate="print"/>
          <a:stretch>
            <a:fillRect/>
          </a:stretch>
        </p:blipFill>
        <p:spPr>
          <a:xfrm>
            <a:off x="2230139" y="1524000"/>
            <a:ext cx="4683722" cy="4572000"/>
          </a:xfrm>
          <a:prstGeom prst="rect">
            <a:avLst/>
          </a:prstGeom>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6" name="Content Placeholder 5"/>
          <p:cNvPicPr>
            <a:picLocks noGrp="1"/>
          </p:cNvPicPr>
          <p:nvPr>
            <p:ph idx="1"/>
          </p:nvPr>
        </p:nvPicPr>
        <p:blipFill>
          <a:blip r:embed="rId2" cstate="print"/>
          <a:stretch>
            <a:fillRect/>
          </a:stretch>
        </p:blipFill>
        <p:spPr>
          <a:xfrm>
            <a:off x="2230139" y="1524000"/>
            <a:ext cx="4683722" cy="4572000"/>
          </a:xfrm>
          <a:prstGeom prst="rect">
            <a:avLst/>
          </a:prstGeom>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6" name="Content Placeholder 5"/>
          <p:cNvPicPr>
            <a:picLocks noGrp="1"/>
          </p:cNvPicPr>
          <p:nvPr>
            <p:ph idx="1"/>
          </p:nvPr>
        </p:nvPicPr>
        <p:blipFill>
          <a:blip r:embed="rId2" cstate="print"/>
          <a:stretch>
            <a:fillRect/>
          </a:stretch>
        </p:blipFill>
        <p:spPr>
          <a:xfrm>
            <a:off x="2230139" y="1524000"/>
            <a:ext cx="4683722" cy="4572000"/>
          </a:xfrm>
          <a:prstGeom prst="rect">
            <a:avLst/>
          </a:prstGeom>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6" name="Content Placeholder 5"/>
          <p:cNvPicPr>
            <a:picLocks noGrp="1"/>
          </p:cNvPicPr>
          <p:nvPr>
            <p:ph idx="1"/>
          </p:nvPr>
        </p:nvPicPr>
        <p:blipFill>
          <a:blip r:embed="rId2" cstate="print"/>
          <a:stretch>
            <a:fillRect/>
          </a:stretch>
        </p:blipFill>
        <p:spPr>
          <a:xfrm>
            <a:off x="1976761" y="1009966"/>
            <a:ext cx="5190477" cy="5066667"/>
          </a:xfrm>
          <a:prstGeom prst="rect">
            <a:avLst/>
          </a:prstGeom>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6761" y="1009966"/>
            <a:ext cx="5190477" cy="506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4" name="Content Placeholder 3"/>
          <p:cNvPicPr>
            <a:picLocks noGrp="1"/>
          </p:cNvPicPr>
          <p:nvPr>
            <p:ph idx="1"/>
          </p:nvPr>
        </p:nvPicPr>
        <p:blipFill>
          <a:blip r:embed="rId2" cstate="print"/>
          <a:stretch>
            <a:fillRect/>
          </a:stretch>
        </p:blipFill>
        <p:spPr>
          <a:xfrm>
            <a:off x="1976761" y="1009966"/>
            <a:ext cx="5190477" cy="5066667"/>
          </a:xfrm>
          <a:prstGeom prst="rect">
            <a:avLst/>
          </a:prstGeom>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smtClean="0"/>
              <a:t>Conexión</a:t>
            </a:r>
            <a:r>
              <a:rPr lang="en-US" dirty="0" smtClean="0"/>
              <a:t> a SQL Server:</a:t>
            </a:r>
          </a:p>
          <a:p>
            <a:pPr lvl="1"/>
            <a:r>
              <a:rPr lang="en-US" dirty="0" err="1" smtClean="0"/>
              <a:t>Verificar</a:t>
            </a:r>
            <a:r>
              <a:rPr lang="en-US" dirty="0" smtClean="0"/>
              <a:t> </a:t>
            </a:r>
            <a:r>
              <a:rPr lang="en-US" dirty="0" err="1" smtClean="0"/>
              <a:t>que</a:t>
            </a:r>
            <a:r>
              <a:rPr lang="en-US" dirty="0" smtClean="0"/>
              <a:t> la </a:t>
            </a:r>
            <a:r>
              <a:rPr lang="en-US" dirty="0" err="1" smtClean="0"/>
              <a:t>instancia</a:t>
            </a:r>
            <a:r>
              <a:rPr lang="en-US" dirty="0" smtClean="0"/>
              <a:t> de Reporting Services </a:t>
            </a:r>
            <a:r>
              <a:rPr lang="en-US" dirty="0" err="1" smtClean="0"/>
              <a:t>este</a:t>
            </a:r>
            <a:r>
              <a:rPr lang="en-US" dirty="0" smtClean="0"/>
              <a:t> </a:t>
            </a:r>
            <a:r>
              <a:rPr lang="en-US" dirty="0" err="1" smtClean="0"/>
              <a:t>ejecutandose</a:t>
            </a:r>
            <a:r>
              <a:rPr lang="en-US" dirty="0" smtClean="0"/>
              <a:t>.</a:t>
            </a:r>
          </a:p>
          <a:p>
            <a:pPr lvl="1"/>
            <a:r>
              <a:rPr lang="en-US" dirty="0" err="1" smtClean="0"/>
              <a:t>Abrir</a:t>
            </a:r>
            <a:r>
              <a:rPr lang="en-US" dirty="0" smtClean="0"/>
              <a:t> SQL Server 2008</a:t>
            </a:r>
          </a:p>
          <a:p>
            <a:pPr lvl="1"/>
            <a:r>
              <a:rPr lang="en-US" dirty="0" err="1" smtClean="0"/>
              <a:t>Cambiar</a:t>
            </a:r>
            <a:r>
              <a:rPr lang="en-US" dirty="0" smtClean="0"/>
              <a:t> server type </a:t>
            </a:r>
            <a:br>
              <a:rPr lang="en-US" dirty="0" smtClean="0"/>
            </a:br>
            <a:r>
              <a:rPr lang="en-US" dirty="0" smtClean="0"/>
              <a:t>a “Reporting Services”</a:t>
            </a:r>
          </a:p>
          <a:p>
            <a:pPr lvl="1"/>
            <a:r>
              <a:rPr lang="en-US" dirty="0" smtClean="0"/>
              <a:t>En server name, se </a:t>
            </a:r>
            <a:r>
              <a:rPr lang="en-US" dirty="0" err="1" smtClean="0"/>
              <a:t>debe</a:t>
            </a:r>
            <a:r>
              <a:rPr lang="en-US" dirty="0" smtClean="0"/>
              <a:t/>
            </a:r>
            <a:br>
              <a:rPr lang="en-US" dirty="0" smtClean="0"/>
            </a:br>
            <a:r>
              <a:rPr lang="en-US" dirty="0" err="1" smtClean="0"/>
              <a:t>reemplazar</a:t>
            </a:r>
            <a:r>
              <a:rPr lang="en-US" dirty="0" smtClean="0"/>
              <a:t> “(local)” </a:t>
            </a:r>
            <a:r>
              <a:rPr lang="en-US" dirty="0" err="1" smtClean="0"/>
              <a:t>por</a:t>
            </a:r>
            <a:r>
              <a:rPr lang="en-US" dirty="0" smtClean="0"/>
              <a:t/>
            </a:r>
            <a:br>
              <a:rPr lang="en-US" dirty="0" smtClean="0"/>
            </a:br>
            <a:r>
              <a:rPr lang="en-US" dirty="0" smtClean="0"/>
              <a:t>el </a:t>
            </a:r>
            <a:r>
              <a:rPr lang="en-US" dirty="0" err="1" smtClean="0"/>
              <a:t>nombre</a:t>
            </a:r>
            <a:r>
              <a:rPr lang="en-US" dirty="0" smtClean="0"/>
              <a:t> de la PC en </a:t>
            </a:r>
            <a:br>
              <a:rPr lang="en-US" dirty="0" smtClean="0"/>
            </a:br>
            <a:r>
              <a:rPr lang="en-US" dirty="0" err="1" smtClean="0"/>
              <a:t>que</a:t>
            </a:r>
            <a:r>
              <a:rPr lang="en-US" dirty="0" smtClean="0"/>
              <a:t> se </a:t>
            </a:r>
            <a:r>
              <a:rPr lang="en-US" dirty="0" err="1" smtClean="0"/>
              <a:t>está</a:t>
            </a:r>
            <a:r>
              <a:rPr lang="en-US" dirty="0" smtClean="0"/>
              <a:t> </a:t>
            </a:r>
            <a:r>
              <a:rPr lang="en-US" dirty="0" err="1" smtClean="0"/>
              <a:t>ejecutando</a:t>
            </a:r>
            <a:r>
              <a:rPr lang="en-US" dirty="0" smtClean="0"/>
              <a:t/>
            </a:r>
            <a:br>
              <a:rPr lang="en-US" dirty="0" smtClean="0"/>
            </a:br>
            <a:r>
              <a:rPr lang="en-US" dirty="0" smtClean="0"/>
              <a:t>Reporting Services.</a:t>
            </a:r>
            <a:br>
              <a:rPr lang="en-US" dirty="0" smtClean="0"/>
            </a:br>
            <a:endParaRPr lang="en-US" dirty="0" smtClean="0"/>
          </a:p>
          <a:p>
            <a:pPr lvl="1"/>
            <a:endParaRPr lang="en-US" dirty="0" smtClean="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4" name="Picture 3"/>
          <p:cNvPicPr/>
          <p:nvPr/>
        </p:nvPicPr>
        <p:blipFill>
          <a:blip r:embed="rId2" cstate="print"/>
          <a:stretch>
            <a:fillRect/>
          </a:stretch>
        </p:blipFill>
        <p:spPr>
          <a:xfrm>
            <a:off x="4419600" y="3200398"/>
            <a:ext cx="4724400" cy="3645243"/>
          </a:xfrm>
          <a:prstGeom prst="rect">
            <a:avLst/>
          </a:prstGeom>
        </p:spPr>
      </p:pic>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4" name="Content Placeholder 3"/>
          <p:cNvPicPr>
            <a:picLocks noGrp="1"/>
          </p:cNvPicPr>
          <p:nvPr>
            <p:ph idx="1"/>
          </p:nvPr>
        </p:nvPicPr>
        <p:blipFill>
          <a:blip r:embed="rId2" cstate="print"/>
          <a:stretch>
            <a:fillRect/>
          </a:stretch>
        </p:blipFill>
        <p:spPr>
          <a:xfrm>
            <a:off x="2514600" y="838200"/>
            <a:ext cx="4343399" cy="5791200"/>
          </a:xfrm>
          <a:prstGeom prst="rect">
            <a:avLst/>
          </a:prstGeom>
        </p:spPr>
      </p:pic>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ES" dirty="0" smtClean="0"/>
              <a:t>Se </a:t>
            </a:r>
            <a:r>
              <a:rPr lang="es-ES" dirty="0"/>
              <a:t>ignoraron las secciones “</a:t>
            </a:r>
            <a:r>
              <a:rPr lang="es-ES" dirty="0" err="1"/>
              <a:t>Number</a:t>
            </a:r>
            <a:r>
              <a:rPr lang="es-ES" dirty="0"/>
              <a:t>”, “</a:t>
            </a:r>
            <a:r>
              <a:rPr lang="es-ES" dirty="0" err="1"/>
              <a:t>Visibility</a:t>
            </a:r>
            <a:r>
              <a:rPr lang="es-ES" dirty="0"/>
              <a:t>” y “</a:t>
            </a:r>
            <a:r>
              <a:rPr lang="es-ES" dirty="0" err="1"/>
              <a:t>Action</a:t>
            </a:r>
            <a:r>
              <a:rPr lang="es-ES" dirty="0"/>
              <a:t>”. </a:t>
            </a:r>
            <a:endParaRPr lang="es-ES" dirty="0" smtClean="0"/>
          </a:p>
          <a:p>
            <a:pPr lvl="1"/>
            <a:r>
              <a:rPr lang="es-ES" dirty="0" smtClean="0"/>
              <a:t>“</a:t>
            </a:r>
            <a:r>
              <a:rPr lang="es-ES" dirty="0" err="1"/>
              <a:t>Number</a:t>
            </a:r>
            <a:r>
              <a:rPr lang="es-ES" dirty="0"/>
              <a:t>” se mostrará más adelante</a:t>
            </a:r>
            <a:r>
              <a:rPr lang="es-ES" dirty="0" smtClean="0"/>
              <a:t>.</a:t>
            </a:r>
          </a:p>
          <a:p>
            <a:pPr lvl="1"/>
            <a:r>
              <a:rPr lang="es-ES" dirty="0" smtClean="0"/>
              <a:t>“</a:t>
            </a:r>
            <a:r>
              <a:rPr lang="es-ES" dirty="0" err="1"/>
              <a:t>Visibility</a:t>
            </a:r>
            <a:r>
              <a:rPr lang="es-ES" dirty="0"/>
              <a:t>” permite esconder una celda o hacer que desaparezca de acuerdo a una condición </a:t>
            </a:r>
            <a:r>
              <a:rPr lang="es-ES" dirty="0" smtClean="0"/>
              <a:t>especificada</a:t>
            </a:r>
          </a:p>
          <a:p>
            <a:pPr lvl="1"/>
            <a:r>
              <a:rPr lang="es-ES" dirty="0" smtClean="0"/>
              <a:t>“</a:t>
            </a:r>
            <a:r>
              <a:rPr lang="es-ES" dirty="0" err="1"/>
              <a:t>Action</a:t>
            </a:r>
            <a:r>
              <a:rPr lang="es-ES" dirty="0"/>
              <a:t>” permite establecer acciones a ejecutar cuando se da clic sobre una celda en </a:t>
            </a:r>
            <a:r>
              <a:rPr lang="es-ES" dirty="0" smtClean="0"/>
              <a:t>particular</a:t>
            </a:r>
          </a:p>
          <a:p>
            <a:pPr lvl="2"/>
            <a:r>
              <a:rPr lang="es-ES" dirty="0" err="1" smtClean="0"/>
              <a:t>Ej</a:t>
            </a:r>
            <a:r>
              <a:rPr lang="es-ES" dirty="0" smtClean="0"/>
              <a:t>: </a:t>
            </a:r>
            <a:r>
              <a:rPr lang="es-ES" dirty="0"/>
              <a:t>redirigir a otro reporte o abrir un sitio web particular.</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spTree>
    <p:extLst>
      <p:ext uri="{BB962C8B-B14F-4D97-AF65-F5344CB8AC3E}">
        <p14:creationId xmlns:p14="http://schemas.microsoft.com/office/powerpoint/2010/main" xmlns="" val="3125871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a:t>Cambiando el formato de las celdas de </a:t>
            </a:r>
            <a:r>
              <a:rPr lang="es-CR" dirty="0" smtClean="0"/>
              <a:t>datos:</a:t>
            </a:r>
          </a:p>
          <a:p>
            <a:pPr lvl="1"/>
            <a:r>
              <a:rPr lang="es-CR" dirty="0" smtClean="0"/>
              <a:t>El proceso a seguir es semejante al utilizado para modificar las cabeceras de columna.</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4" name="Picture 3"/>
          <p:cNvPicPr/>
          <p:nvPr/>
        </p:nvPicPr>
        <p:blipFill>
          <a:blip r:embed="rId2" cstate="print"/>
          <a:stretch>
            <a:fillRect/>
          </a:stretch>
        </p:blipFill>
        <p:spPr>
          <a:xfrm>
            <a:off x="2057400" y="2209800"/>
            <a:ext cx="5028565" cy="4572000"/>
          </a:xfrm>
          <a:prstGeom prst="rect">
            <a:avLst/>
          </a:prstGeom>
        </p:spPr>
      </p:pic>
    </p:spTree>
    <p:extLst>
      <p:ext uri="{BB962C8B-B14F-4D97-AF65-F5344CB8AC3E}">
        <p14:creationId xmlns:p14="http://schemas.microsoft.com/office/powerpoint/2010/main" xmlns="" val="1562199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4" name="Content Placeholder 3"/>
          <p:cNvPicPr>
            <a:picLocks noGrp="1"/>
          </p:cNvPicPr>
          <p:nvPr>
            <p:ph idx="1"/>
          </p:nvPr>
        </p:nvPicPr>
        <p:blipFill>
          <a:blip r:embed="rId2" cstate="print"/>
          <a:stretch>
            <a:fillRect/>
          </a:stretch>
        </p:blipFill>
        <p:spPr>
          <a:xfrm>
            <a:off x="1976761" y="1009966"/>
            <a:ext cx="5190477" cy="5066667"/>
          </a:xfrm>
          <a:prstGeom prst="rect">
            <a:avLst/>
          </a:prstGeom>
        </p:spPr>
      </p:pic>
    </p:spTree>
    <p:extLst>
      <p:ext uri="{BB962C8B-B14F-4D97-AF65-F5344CB8AC3E}">
        <p14:creationId xmlns:p14="http://schemas.microsoft.com/office/powerpoint/2010/main" xmlns="" val="3188738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Mejorando</a:t>
            </a:r>
            <a:r>
              <a:rPr lang="en-US" dirty="0" smtClean="0"/>
              <a:t> el </a:t>
            </a:r>
            <a:r>
              <a:rPr lang="en-US" dirty="0" err="1" smtClean="0"/>
              <a:t>reporte</a:t>
            </a:r>
            <a:endParaRPr lang="en-US" dirty="0"/>
          </a:p>
        </p:txBody>
      </p:sp>
      <p:pic>
        <p:nvPicPr>
          <p:cNvPr id="4" name="Content Placeholder 3"/>
          <p:cNvPicPr>
            <a:picLocks noGrp="1"/>
          </p:cNvPicPr>
          <p:nvPr>
            <p:ph idx="1"/>
          </p:nvPr>
        </p:nvPicPr>
        <p:blipFill>
          <a:blip r:embed="rId2" cstate="print"/>
          <a:stretch>
            <a:fillRect/>
          </a:stretch>
        </p:blipFill>
        <p:spPr>
          <a:xfrm>
            <a:off x="3124200" y="914400"/>
            <a:ext cx="2892564" cy="5715000"/>
          </a:xfrm>
          <a:prstGeom prst="rect">
            <a:avLst/>
          </a:prstGeom>
        </p:spPr>
      </p:pic>
    </p:spTree>
    <p:extLst>
      <p:ext uri="{BB962C8B-B14F-4D97-AF65-F5344CB8AC3E}">
        <p14:creationId xmlns:p14="http://schemas.microsoft.com/office/powerpoint/2010/main" xmlns="" val="3188738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sp>
        <p:nvSpPr>
          <p:cNvPr id="5" name="Content Placeholder 4"/>
          <p:cNvSpPr>
            <a:spLocks noGrp="1"/>
          </p:cNvSpPr>
          <p:nvPr>
            <p:ph idx="1"/>
          </p:nvPr>
        </p:nvSpPr>
        <p:spPr>
          <a:xfrm>
            <a:off x="457200" y="914400"/>
            <a:ext cx="8229600" cy="5181600"/>
          </a:xfrm>
        </p:spPr>
        <p:txBody>
          <a:bodyPr/>
          <a:lstStyle/>
          <a:p>
            <a:r>
              <a:rPr lang="en-US" dirty="0" smtClean="0"/>
              <a:t>Se </a:t>
            </a:r>
            <a:r>
              <a:rPr lang="en-US" dirty="0" err="1" smtClean="0"/>
              <a:t>desea</a:t>
            </a:r>
            <a:r>
              <a:rPr lang="en-US" dirty="0" smtClean="0"/>
              <a:t> </a:t>
            </a:r>
            <a:r>
              <a:rPr lang="en-US" dirty="0" err="1" smtClean="0"/>
              <a:t>agregar</a:t>
            </a:r>
            <a:r>
              <a:rPr lang="en-US" dirty="0" smtClean="0"/>
              <a:t> </a:t>
            </a:r>
            <a:r>
              <a:rPr lang="en-US" dirty="0" err="1" smtClean="0"/>
              <a:t>una</a:t>
            </a:r>
            <a:r>
              <a:rPr lang="en-US" dirty="0" smtClean="0"/>
              <a:t> </a:t>
            </a:r>
            <a:r>
              <a:rPr lang="en-US" dirty="0" err="1" smtClean="0"/>
              <a:t>columna</a:t>
            </a:r>
            <a:r>
              <a:rPr lang="en-US" dirty="0" smtClean="0"/>
              <a:t> </a:t>
            </a:r>
            <a:r>
              <a:rPr lang="en-US" dirty="0" err="1" smtClean="0"/>
              <a:t>que</a:t>
            </a:r>
            <a:r>
              <a:rPr lang="en-US" dirty="0" smtClean="0"/>
              <a:t> </a:t>
            </a:r>
            <a:r>
              <a:rPr lang="en-US" dirty="0" err="1" smtClean="0"/>
              <a:t>calcule</a:t>
            </a:r>
            <a:r>
              <a:rPr lang="en-US" dirty="0" smtClean="0"/>
              <a:t> el </a:t>
            </a:r>
            <a:r>
              <a:rPr lang="en-US" dirty="0" err="1" smtClean="0"/>
              <a:t>precio</a:t>
            </a:r>
            <a:r>
              <a:rPr lang="en-US" dirty="0" smtClean="0"/>
              <a:t> de los </a:t>
            </a:r>
            <a:r>
              <a:rPr lang="en-US" dirty="0" err="1" smtClean="0"/>
              <a:t>productos</a:t>
            </a:r>
            <a:r>
              <a:rPr lang="en-US" dirty="0" smtClean="0"/>
              <a:t> de la </a:t>
            </a:r>
            <a:r>
              <a:rPr lang="en-US" dirty="0" err="1" smtClean="0"/>
              <a:t>óptica</a:t>
            </a:r>
            <a:r>
              <a:rPr lang="en-US" dirty="0" smtClean="0"/>
              <a:t> con un 15%  de </a:t>
            </a:r>
            <a:r>
              <a:rPr lang="en-US" dirty="0" err="1" smtClean="0"/>
              <a:t>descuento</a:t>
            </a:r>
            <a:r>
              <a:rPr lang="en-US" dirty="0" smtClean="0"/>
              <a:t>.</a:t>
            </a:r>
            <a:endParaRPr lang="en-US" dirty="0"/>
          </a:p>
        </p:txBody>
      </p:sp>
      <p:pic>
        <p:nvPicPr>
          <p:cNvPr id="6" name="Content Placeholder 3"/>
          <p:cNvPicPr>
            <a:picLocks/>
          </p:cNvPicPr>
          <p:nvPr/>
        </p:nvPicPr>
        <p:blipFill>
          <a:blip r:embed="rId2" cstate="print"/>
          <a:stretch>
            <a:fillRect/>
          </a:stretch>
        </p:blipFill>
        <p:spPr>
          <a:xfrm>
            <a:off x="2966465" y="2514600"/>
            <a:ext cx="3190476" cy="3438095"/>
          </a:xfrm>
          <a:prstGeom prst="rect">
            <a:avLst/>
          </a:prstGeom>
        </p:spPr>
      </p:pic>
    </p:spTree>
    <p:extLst>
      <p:ext uri="{BB962C8B-B14F-4D97-AF65-F5344CB8AC3E}">
        <p14:creationId xmlns:p14="http://schemas.microsoft.com/office/powerpoint/2010/main" xmlns="" val="31887380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pic>
        <p:nvPicPr>
          <p:cNvPr id="4" name="Content Placeholder 3"/>
          <p:cNvPicPr>
            <a:picLocks noGrp="1"/>
          </p:cNvPicPr>
          <p:nvPr>
            <p:ph idx="1"/>
          </p:nvPr>
        </p:nvPicPr>
        <p:blipFill>
          <a:blip r:embed="rId2" cstate="print"/>
          <a:stretch>
            <a:fillRect/>
          </a:stretch>
        </p:blipFill>
        <p:spPr>
          <a:xfrm>
            <a:off x="1576761" y="1205204"/>
            <a:ext cx="5990477" cy="4676191"/>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pic>
        <p:nvPicPr>
          <p:cNvPr id="4" name="Content Placeholder 3"/>
          <p:cNvPicPr>
            <a:picLocks noGrp="1"/>
          </p:cNvPicPr>
          <p:nvPr>
            <p:ph idx="1"/>
          </p:nvPr>
        </p:nvPicPr>
        <p:blipFill>
          <a:blip r:embed="rId2" cstate="print"/>
          <a:stretch>
            <a:fillRect/>
          </a:stretch>
        </p:blipFill>
        <p:spPr>
          <a:xfrm>
            <a:off x="1952952" y="1162347"/>
            <a:ext cx="5238096" cy="4761905"/>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lnSpcReduction="10000"/>
          </a:bodyPr>
          <a:lstStyle/>
          <a:p>
            <a:endParaRPr lang="es-CR" dirty="0" smtClean="0"/>
          </a:p>
          <a:p>
            <a:endParaRPr lang="es-CR" dirty="0"/>
          </a:p>
          <a:p>
            <a:endParaRPr lang="es-CR" dirty="0" smtClean="0"/>
          </a:p>
          <a:p>
            <a:endParaRPr lang="es-CR" dirty="0"/>
          </a:p>
          <a:p>
            <a:endParaRPr lang="es-CR" dirty="0" smtClean="0"/>
          </a:p>
          <a:p>
            <a:endParaRPr lang="es-CR" dirty="0"/>
          </a:p>
          <a:p>
            <a:endParaRPr lang="es-CR" dirty="0" smtClean="0"/>
          </a:p>
          <a:p>
            <a:endParaRPr lang="es-CR" dirty="0"/>
          </a:p>
          <a:p>
            <a:endParaRPr lang="es-CR" dirty="0" smtClean="0"/>
          </a:p>
          <a:p>
            <a:r>
              <a:rPr lang="es-CR" dirty="0" smtClean="0"/>
              <a:t>Se debe agregar el nuevo campo a la tabla del reporte, para lo cual se arrastra y suelta en la posición deseada.</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pic>
        <p:nvPicPr>
          <p:cNvPr id="4" name="Picture 3"/>
          <p:cNvPicPr/>
          <p:nvPr/>
        </p:nvPicPr>
        <p:blipFill>
          <a:blip r:embed="rId2" cstate="print"/>
          <a:stretch>
            <a:fillRect/>
          </a:stretch>
        </p:blipFill>
        <p:spPr>
          <a:xfrm>
            <a:off x="3728711" y="1066800"/>
            <a:ext cx="1694815" cy="3371215"/>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pic>
        <p:nvPicPr>
          <p:cNvPr id="4" name="Content Placeholder 3"/>
          <p:cNvPicPr>
            <a:picLocks noGrp="1"/>
          </p:cNvPicPr>
          <p:nvPr>
            <p:ph idx="1"/>
          </p:nvPr>
        </p:nvPicPr>
        <p:blipFill>
          <a:blip r:embed="rId2" cstate="print"/>
          <a:stretch>
            <a:fillRect/>
          </a:stretch>
        </p:blipFill>
        <p:spPr>
          <a:xfrm>
            <a:off x="1929142" y="1871871"/>
            <a:ext cx="5285715" cy="3342857"/>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err="1" smtClean="0"/>
              <a:t>Una</a:t>
            </a:r>
            <a:r>
              <a:rPr lang="en-US" dirty="0" smtClean="0"/>
              <a:t> </a:t>
            </a:r>
            <a:r>
              <a:rPr lang="en-US" dirty="0" err="1" smtClean="0"/>
              <a:t>vez</a:t>
            </a:r>
            <a:r>
              <a:rPr lang="en-US" dirty="0" smtClean="0"/>
              <a:t> </a:t>
            </a:r>
            <a:r>
              <a:rPr lang="en-US" dirty="0" err="1" smtClean="0"/>
              <a:t>conectado</a:t>
            </a:r>
            <a:r>
              <a:rPr lang="en-US" dirty="0" smtClean="0"/>
              <a:t> </a:t>
            </a:r>
            <a:r>
              <a:rPr lang="en-US" dirty="0" err="1" smtClean="0"/>
              <a:t>es</a:t>
            </a:r>
            <a:r>
              <a:rPr lang="en-US" dirty="0" smtClean="0"/>
              <a:t> </a:t>
            </a:r>
            <a:r>
              <a:rPr lang="en-US" dirty="0" err="1" smtClean="0"/>
              <a:t>posible</a:t>
            </a:r>
            <a:r>
              <a:rPr lang="en-US" dirty="0" smtClean="0"/>
              <a:t> </a:t>
            </a:r>
            <a:r>
              <a:rPr lang="es-CR" dirty="0"/>
              <a:t>administrar la seguridad </a:t>
            </a:r>
            <a:r>
              <a:rPr lang="es-CR" dirty="0" smtClean="0"/>
              <a:t>y programación </a:t>
            </a:r>
            <a:r>
              <a:rPr lang="es-CR" dirty="0"/>
              <a:t>de reportes desde la interfaz de SQL Server Management Studio.</a:t>
            </a:r>
            <a:r>
              <a:rPr lang="en-US" dirty="0" smtClean="0"/>
              <a:t> </a:t>
            </a:r>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pic>
        <p:nvPicPr>
          <p:cNvPr id="4" name="Content Placeholder 3"/>
          <p:cNvPicPr>
            <a:picLocks noGrp="1"/>
          </p:cNvPicPr>
          <p:nvPr>
            <p:ph idx="1"/>
          </p:nvPr>
        </p:nvPicPr>
        <p:blipFill>
          <a:blip r:embed="rId2" cstate="print"/>
          <a:stretch>
            <a:fillRect/>
          </a:stretch>
        </p:blipFill>
        <p:spPr>
          <a:xfrm>
            <a:off x="1957714" y="2619490"/>
            <a:ext cx="5228572" cy="1847619"/>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Resultado:</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Agregando</a:t>
            </a:r>
            <a:r>
              <a:rPr lang="en-US" dirty="0" smtClean="0"/>
              <a:t> </a:t>
            </a:r>
            <a:r>
              <a:rPr lang="en-US" dirty="0" err="1" smtClean="0"/>
              <a:t>información</a:t>
            </a:r>
            <a:r>
              <a:rPr lang="en-US" dirty="0" smtClean="0"/>
              <a:t> </a:t>
            </a:r>
            <a:r>
              <a:rPr lang="en-US" dirty="0" err="1" smtClean="0"/>
              <a:t>calculada</a:t>
            </a:r>
            <a:endParaRPr lang="en-US" dirty="0"/>
          </a:p>
        </p:txBody>
      </p:sp>
      <p:pic>
        <p:nvPicPr>
          <p:cNvPr id="4" name="Picture 3"/>
          <p:cNvPicPr/>
          <p:nvPr/>
        </p:nvPicPr>
        <p:blipFill>
          <a:blip r:embed="rId2" cstate="print"/>
          <a:stretch>
            <a:fillRect/>
          </a:stretch>
        </p:blipFill>
        <p:spPr>
          <a:xfrm>
            <a:off x="2674655" y="990600"/>
            <a:ext cx="3761740" cy="5713730"/>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Opción útil </a:t>
            </a:r>
            <a:r>
              <a:rPr lang="es-CR" dirty="0"/>
              <a:t>ya que permite que usuarios que no posean conocimientos de SQL y bases de datos puedan filtrar la información que se despliega en el reporte según sus </a:t>
            </a:r>
            <a:r>
              <a:rPr lang="es-CR" dirty="0" smtClean="0"/>
              <a:t>necesidades.</a:t>
            </a:r>
          </a:p>
          <a:p>
            <a:endParaRPr lang="es-CR" dirty="0"/>
          </a:p>
          <a:p>
            <a:endParaRPr lang="es-CR" dirty="0" smtClean="0"/>
          </a:p>
          <a:p>
            <a:r>
              <a:rPr lang="es-CR" dirty="0" smtClean="0"/>
              <a:t>Se desea agregar un filtro que elimine aquellos artículos con precio base (sin descuento) inferior a los 15 000 colones.</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Filtros</a:t>
            </a:r>
            <a:endParaRPr lang="en-US" dirty="0"/>
          </a:p>
        </p:txBody>
      </p:sp>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Filtros</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14400"/>
            <a:ext cx="3152381" cy="28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p:nvPr/>
        </p:nvPicPr>
        <p:blipFill>
          <a:blip r:embed="rId3" cstate="print"/>
          <a:stretch>
            <a:fillRect/>
          </a:stretch>
        </p:blipFill>
        <p:spPr>
          <a:xfrm>
            <a:off x="3533381" y="2314400"/>
            <a:ext cx="5610620" cy="4543601"/>
          </a:xfrm>
          <a:prstGeom prst="rect">
            <a:avLst/>
          </a:prstGeom>
        </p:spPr>
      </p:pic>
    </p:spTree>
    <p:extLst>
      <p:ext uri="{BB962C8B-B14F-4D97-AF65-F5344CB8AC3E}">
        <p14:creationId xmlns:p14="http://schemas.microsoft.com/office/powerpoint/2010/main" xmlns="" val="211887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Filtros</a:t>
            </a:r>
            <a:endParaRPr lang="en-US" dirty="0"/>
          </a:p>
        </p:txBody>
      </p:sp>
      <p:pic>
        <p:nvPicPr>
          <p:cNvPr id="4" name="Content Placeholder 3"/>
          <p:cNvPicPr>
            <a:picLocks noGrp="1"/>
          </p:cNvPicPr>
          <p:nvPr>
            <p:ph idx="1"/>
          </p:nvPr>
        </p:nvPicPr>
        <p:blipFill>
          <a:blip r:embed="rId2" cstate="print"/>
          <a:stretch>
            <a:fillRect/>
          </a:stretch>
        </p:blipFill>
        <p:spPr>
          <a:xfrm>
            <a:off x="2691047" y="1443300"/>
            <a:ext cx="4166953" cy="4652700"/>
          </a:xfrm>
          <a:prstGeom prst="rect">
            <a:avLst/>
          </a:prstGeom>
        </p:spPr>
      </p:pic>
    </p:spTree>
    <p:extLst>
      <p:ext uri="{BB962C8B-B14F-4D97-AF65-F5344CB8AC3E}">
        <p14:creationId xmlns:p14="http://schemas.microsoft.com/office/powerpoint/2010/main" xmlns="" val="18383300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a:t>En ocasiones, resulta útil definir parámetros en base a los cuales ejecutar la consulta que obtiene los datos desplegados en el </a:t>
            </a:r>
            <a:r>
              <a:rPr lang="es-CR" dirty="0" smtClean="0"/>
              <a:t>reporte.</a:t>
            </a:r>
          </a:p>
          <a:p>
            <a:pPr lvl="1"/>
            <a:r>
              <a:rPr lang="es-CR" dirty="0" err="1" smtClean="0"/>
              <a:t>Ej</a:t>
            </a:r>
            <a:r>
              <a:rPr lang="es-CR" dirty="0" smtClean="0"/>
              <a:t>: un reporte que despliega las ventas de una empresa en un año dado, siendo el parámetro quien define cuál año visualizar.</a:t>
            </a:r>
          </a:p>
          <a:p>
            <a:endParaRPr lang="es-CR" dirty="0" smtClean="0"/>
          </a:p>
          <a:p>
            <a:r>
              <a:rPr lang="es-CR" dirty="0" smtClean="0"/>
              <a:t>Se </a:t>
            </a:r>
            <a:r>
              <a:rPr lang="es-CR" dirty="0"/>
              <a:t>va a utilizar un parámetro para definir cuales productos se despliegan en base a un </a:t>
            </a:r>
            <a:r>
              <a:rPr lang="es-CR" b="1" u="sng" dirty="0"/>
              <a:t>precio mínimo</a:t>
            </a:r>
            <a:r>
              <a:rPr lang="es-CR" dirty="0"/>
              <a:t>. Esta funcionalidad es semejante a la definida para el filtro creado en la sección </a:t>
            </a:r>
            <a:r>
              <a:rPr lang="es-CR" dirty="0" smtClean="0"/>
              <a:t>previa.</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065" y="1214944"/>
            <a:ext cx="2581275"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p:nvPr/>
        </p:nvPicPr>
        <p:blipFill>
          <a:blip r:embed="rId3" cstate="print"/>
          <a:stretch>
            <a:fillRect/>
          </a:stretch>
        </p:blipFill>
        <p:spPr>
          <a:xfrm>
            <a:off x="3573145" y="2253169"/>
            <a:ext cx="5570855" cy="4590415"/>
          </a:xfrm>
          <a:prstGeom prst="rect">
            <a:avLst/>
          </a:prstGeom>
        </p:spPr>
      </p:pic>
    </p:spTree>
    <p:extLst>
      <p:ext uri="{BB962C8B-B14F-4D97-AF65-F5344CB8AC3E}">
        <p14:creationId xmlns:p14="http://schemas.microsoft.com/office/powerpoint/2010/main" xmlns="" val="18383300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6285" y="1248061"/>
            <a:ext cx="5571429" cy="4590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pic>
        <p:nvPicPr>
          <p:cNvPr id="4" name="Content Placeholder 3"/>
          <p:cNvPicPr>
            <a:picLocks noGrp="1"/>
          </p:cNvPicPr>
          <p:nvPr>
            <p:ph idx="1"/>
          </p:nvPr>
        </p:nvPicPr>
        <p:blipFill>
          <a:blip r:embed="rId2" cstate="print"/>
          <a:stretch>
            <a:fillRect/>
          </a:stretch>
        </p:blipFill>
        <p:spPr>
          <a:xfrm>
            <a:off x="1786285" y="1248061"/>
            <a:ext cx="5571429" cy="4590477"/>
          </a:xfrm>
          <a:prstGeom prst="rect">
            <a:avLst/>
          </a:prstGeom>
        </p:spPr>
      </p:pic>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sp>
        <p:nvSpPr>
          <p:cNvPr id="4" name="Content Placeholder 3"/>
          <p:cNvSpPr>
            <a:spLocks noGrp="1"/>
          </p:cNvSpPr>
          <p:nvPr>
            <p:ph idx="1"/>
          </p:nvPr>
        </p:nvSpPr>
        <p:spPr>
          <a:xfrm>
            <a:off x="457200" y="914400"/>
            <a:ext cx="8229600" cy="5181600"/>
          </a:xfrm>
        </p:spPr>
        <p:txBody>
          <a:bodyPr/>
          <a:lstStyle/>
          <a:p>
            <a:pPr marL="514350" indent="-514350">
              <a:buFont typeface="+mj-lt"/>
              <a:buAutoNum type="arabicPeriod"/>
            </a:pPr>
            <a:r>
              <a:rPr lang="en-US" dirty="0" err="1" smtClean="0"/>
              <a:t>Clic</a:t>
            </a:r>
            <a:r>
              <a:rPr lang="en-US" dirty="0" smtClean="0"/>
              <a:t> en Specify values</a:t>
            </a:r>
          </a:p>
          <a:p>
            <a:pPr marL="514350" indent="-514350">
              <a:buFont typeface="+mj-lt"/>
              <a:buAutoNum type="arabicPeriod"/>
            </a:pPr>
            <a:r>
              <a:rPr lang="en-US" dirty="0" err="1" smtClean="0"/>
              <a:t>Clic</a:t>
            </a:r>
            <a:r>
              <a:rPr lang="en-US" dirty="0" smtClean="0"/>
              <a:t> en Add</a:t>
            </a:r>
          </a:p>
          <a:p>
            <a:pPr marL="514350" indent="-514350">
              <a:buFont typeface="+mj-lt"/>
              <a:buAutoNum type="arabicPeriod"/>
            </a:pPr>
            <a:r>
              <a:rPr lang="en-US" dirty="0" err="1" smtClean="0"/>
              <a:t>Seleccionar</a:t>
            </a:r>
            <a:r>
              <a:rPr lang="en-US" dirty="0" smtClean="0"/>
              <a:t> un valor</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2571" y="2267523"/>
            <a:ext cx="5571429" cy="4590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CR" dirty="0" smtClean="0"/>
              <a:t>Ahora se debe verificar </a:t>
            </a:r>
            <a:r>
              <a:rPr lang="es-CR" dirty="0"/>
              <a:t>que se tiene acceso a las propiedades del </a:t>
            </a:r>
            <a:r>
              <a:rPr lang="es-CR" dirty="0" smtClean="0"/>
              <a:t>servidor:</a:t>
            </a:r>
          </a:p>
          <a:p>
            <a:pPr lvl="1"/>
            <a:r>
              <a:rPr lang="es-CR" dirty="0" smtClean="0"/>
              <a:t>En </a:t>
            </a:r>
            <a:r>
              <a:rPr lang="es-CR" dirty="0"/>
              <a:t>el “</a:t>
            </a:r>
            <a:r>
              <a:rPr lang="es-CR" dirty="0" err="1"/>
              <a:t>Object</a:t>
            </a:r>
            <a:r>
              <a:rPr lang="es-CR" dirty="0"/>
              <a:t> Explorer</a:t>
            </a:r>
            <a:r>
              <a:rPr lang="es-CR" dirty="0" smtClean="0"/>
              <a:t>” de SQL Server Management Studio,  dar </a:t>
            </a:r>
            <a:r>
              <a:rPr lang="es-CR" dirty="0"/>
              <a:t>clic derecho a la instancia del servidor (en este caso GEORGE\MSSQLSERVER) y luego clic en la opción “</a:t>
            </a:r>
            <a:r>
              <a:rPr lang="es-CR" dirty="0" err="1"/>
              <a:t>Properties</a:t>
            </a:r>
            <a:r>
              <a:rPr lang="es-CR" dirty="0" smtClean="0"/>
              <a:t>”.</a:t>
            </a:r>
          </a:p>
          <a:p>
            <a:pPr lvl="1"/>
            <a:r>
              <a:rPr lang="es-CR" dirty="0" smtClean="0"/>
              <a:t>Aparece el cuadro de dialogo «Server </a:t>
            </a:r>
            <a:r>
              <a:rPr lang="es-CR" dirty="0" err="1" smtClean="0"/>
              <a:t>properties</a:t>
            </a:r>
            <a:r>
              <a:rPr lang="es-CR" dirty="0" smtClean="0"/>
              <a:t>». </a:t>
            </a:r>
          </a:p>
          <a:p>
            <a:r>
              <a:rPr lang="en-US" dirty="0" err="1" smtClean="0"/>
              <a:t>Esto</a:t>
            </a:r>
            <a:r>
              <a:rPr lang="en-US" dirty="0" smtClean="0"/>
              <a:t> </a:t>
            </a:r>
            <a:r>
              <a:rPr lang="es-CR" dirty="0"/>
              <a:t>garantizará que </a:t>
            </a:r>
            <a:r>
              <a:rPr lang="es-CR" dirty="0" smtClean="0"/>
              <a:t>se</a:t>
            </a:r>
            <a:br>
              <a:rPr lang="es-CR" dirty="0" smtClean="0"/>
            </a:br>
            <a:r>
              <a:rPr lang="es-CR" dirty="0" smtClean="0"/>
              <a:t>tiene </a:t>
            </a:r>
            <a:r>
              <a:rPr lang="es-CR" dirty="0"/>
              <a:t>acceso para </a:t>
            </a:r>
            <a:r>
              <a:rPr lang="es-CR" dirty="0" smtClean="0"/>
              <a:t>publicar</a:t>
            </a:r>
            <a:br>
              <a:rPr lang="es-CR" dirty="0" smtClean="0"/>
            </a:br>
            <a:r>
              <a:rPr lang="es-CR" dirty="0" smtClean="0"/>
              <a:t>reportes.</a:t>
            </a:r>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6775" y="4352925"/>
            <a:ext cx="4467225" cy="250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865" y="914400"/>
            <a:ext cx="33147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p:nvPr/>
        </p:nvPicPr>
        <p:blipFill>
          <a:blip r:embed="rId3" cstate="print"/>
          <a:stretch>
            <a:fillRect/>
          </a:stretch>
        </p:blipFill>
        <p:spPr>
          <a:xfrm>
            <a:off x="3467101" y="3048000"/>
            <a:ext cx="5676900" cy="3799840"/>
          </a:xfrm>
          <a:prstGeom prst="rect">
            <a:avLst/>
          </a:prstGeom>
        </p:spPr>
      </p:pic>
      <p:sp>
        <p:nvSpPr>
          <p:cNvPr id="6" name="Rectangle 5"/>
          <p:cNvSpPr/>
          <p:nvPr/>
        </p:nvSpPr>
        <p:spPr>
          <a:xfrm>
            <a:off x="3581400" y="3959311"/>
            <a:ext cx="2057400" cy="1333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pic>
        <p:nvPicPr>
          <p:cNvPr id="4" name="Content Placeholder 3"/>
          <p:cNvPicPr>
            <a:picLocks noGrp="1"/>
          </p:cNvPicPr>
          <p:nvPr>
            <p:ph idx="1"/>
          </p:nvPr>
        </p:nvPicPr>
        <p:blipFill>
          <a:blip r:embed="rId2" cstate="print"/>
          <a:stretch>
            <a:fillRect/>
          </a:stretch>
        </p:blipFill>
        <p:spPr>
          <a:xfrm>
            <a:off x="2962984" y="990600"/>
            <a:ext cx="3818816" cy="5638800"/>
          </a:xfrm>
          <a:prstGeom prst="rect">
            <a:avLst/>
          </a:prstGeom>
        </p:spPr>
      </p:pic>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Parámetros</a:t>
            </a:r>
            <a:endParaRPr lang="en-US" dirty="0"/>
          </a:p>
        </p:txBody>
      </p:sp>
      <p:pic>
        <p:nvPicPr>
          <p:cNvPr id="4" name="Content Placeholder 3"/>
          <p:cNvPicPr>
            <a:picLocks noGrp="1"/>
          </p:cNvPicPr>
          <p:nvPr>
            <p:ph idx="1"/>
          </p:nvPr>
        </p:nvPicPr>
        <p:blipFill>
          <a:blip r:embed="rId2" cstate="print"/>
          <a:stretch>
            <a:fillRect/>
          </a:stretch>
        </p:blipFill>
        <p:spPr>
          <a:xfrm>
            <a:off x="2975291" y="990600"/>
            <a:ext cx="3806509" cy="5638800"/>
          </a:xfrm>
          <a:prstGeom prst="rect">
            <a:avLst/>
          </a:prstGeom>
        </p:spPr>
      </p:pic>
    </p:spTree>
    <p:extLst>
      <p:ext uri="{BB962C8B-B14F-4D97-AF65-F5344CB8AC3E}">
        <p14:creationId xmlns:p14="http://schemas.microsoft.com/office/powerpoint/2010/main" xmlns="" val="20152958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Herramienta útil </a:t>
            </a:r>
            <a:r>
              <a:rPr lang="es-CR" dirty="0"/>
              <a:t>para resumir </a:t>
            </a:r>
            <a:r>
              <a:rPr lang="es-CR" dirty="0" smtClean="0"/>
              <a:t>y visualizar </a:t>
            </a:r>
            <a:r>
              <a:rPr lang="es-CR" dirty="0"/>
              <a:t>información en un reporte de una manera que los datos numéricos no son capaces </a:t>
            </a:r>
            <a:r>
              <a:rPr lang="es-CR" dirty="0" smtClean="0"/>
              <a:t>lograr</a:t>
            </a:r>
          </a:p>
          <a:p>
            <a:endParaRPr lang="es-CR" dirty="0"/>
          </a:p>
          <a:p>
            <a:r>
              <a:rPr lang="es-CR" dirty="0" smtClean="0"/>
              <a:t>Se </a:t>
            </a:r>
            <a:r>
              <a:rPr lang="es-CR" dirty="0"/>
              <a:t>va a introducir un gráfico de barras que resume la misma información </a:t>
            </a:r>
            <a:r>
              <a:rPr lang="es-CR" dirty="0" smtClean="0"/>
              <a:t>de los productos de la óptica </a:t>
            </a:r>
            <a:r>
              <a:rPr lang="es-CR" dirty="0"/>
              <a:t>y sus precios </a:t>
            </a:r>
            <a:r>
              <a:rPr lang="es-CR" dirty="0" smtClean="0"/>
              <a:t>asociados.</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spTree>
    <p:extLst>
      <p:ext uri="{BB962C8B-B14F-4D97-AF65-F5344CB8AC3E}">
        <p14:creationId xmlns:p14="http://schemas.microsoft.com/office/powerpoint/2010/main" xmlns="" val="2015295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Arrastrar y soltar en el área de diseño un </a:t>
            </a:r>
            <a:r>
              <a:rPr lang="es-CR" dirty="0" err="1" smtClean="0"/>
              <a:t>Item</a:t>
            </a:r>
            <a:r>
              <a:rPr lang="es-CR" dirty="0" smtClean="0"/>
              <a:t> tipo «Chart»</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923535"/>
            <a:ext cx="1685925" cy="247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p:nvPr/>
        </p:nvPicPr>
        <p:blipFill>
          <a:blip r:embed="rId3" cstate="print"/>
          <a:stretch>
            <a:fillRect/>
          </a:stretch>
        </p:blipFill>
        <p:spPr>
          <a:xfrm>
            <a:off x="3276600" y="1905000"/>
            <a:ext cx="5867401" cy="4953000"/>
          </a:xfrm>
          <a:prstGeom prst="rect">
            <a:avLst/>
          </a:prstGeom>
        </p:spPr>
      </p:pic>
    </p:spTree>
    <p:extLst>
      <p:ext uri="{BB962C8B-B14F-4D97-AF65-F5344CB8AC3E}">
        <p14:creationId xmlns:p14="http://schemas.microsoft.com/office/powerpoint/2010/main" xmlns="" val="17212879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pic>
        <p:nvPicPr>
          <p:cNvPr id="4" name="Content Placeholder 3"/>
          <p:cNvPicPr>
            <a:picLocks noGrp="1"/>
          </p:cNvPicPr>
          <p:nvPr>
            <p:ph idx="1"/>
          </p:nvPr>
        </p:nvPicPr>
        <p:blipFill>
          <a:blip r:embed="rId2" cstate="print"/>
          <a:stretch>
            <a:fillRect/>
          </a:stretch>
        </p:blipFill>
        <p:spPr>
          <a:xfrm>
            <a:off x="152400" y="914400"/>
            <a:ext cx="3810000" cy="3048000"/>
          </a:xfrm>
          <a:prstGeom prst="rect">
            <a:avLst/>
          </a:prstGeom>
        </p:spPr>
      </p:pic>
      <p:pic>
        <p:nvPicPr>
          <p:cNvPr id="5" name="Picture 4"/>
          <p:cNvPicPr/>
          <p:nvPr/>
        </p:nvPicPr>
        <p:blipFill>
          <a:blip r:embed="rId3" cstate="print"/>
          <a:stretch>
            <a:fillRect/>
          </a:stretch>
        </p:blipFill>
        <p:spPr>
          <a:xfrm>
            <a:off x="4114801" y="3124200"/>
            <a:ext cx="5029200" cy="3733800"/>
          </a:xfrm>
          <a:prstGeom prst="rect">
            <a:avLst/>
          </a:prstGeom>
        </p:spPr>
      </p:pic>
    </p:spTree>
    <p:extLst>
      <p:ext uri="{BB962C8B-B14F-4D97-AF65-F5344CB8AC3E}">
        <p14:creationId xmlns:p14="http://schemas.microsoft.com/office/powerpoint/2010/main" xmlns="" val="3417424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Arrastrar los campos a la sección respectiva</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635" y="1524000"/>
            <a:ext cx="7360867"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287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904" y="1295681"/>
            <a:ext cx="4876191" cy="449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287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pic>
        <p:nvPicPr>
          <p:cNvPr id="14339"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6761" y="1009966"/>
            <a:ext cx="5390477" cy="506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2879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Gráficos</a:t>
            </a:r>
            <a:endParaRPr lang="en-US" dirty="0"/>
          </a:p>
        </p:txBody>
      </p:sp>
      <p:pic>
        <p:nvPicPr>
          <p:cNvPr id="4" name="Content Placeholder 3"/>
          <p:cNvPicPr>
            <a:picLocks noGrp="1"/>
          </p:cNvPicPr>
          <p:nvPr>
            <p:ph idx="1"/>
          </p:nvPr>
        </p:nvPicPr>
        <p:blipFill>
          <a:blip r:embed="rId2" cstate="print"/>
          <a:stretch>
            <a:fillRect/>
          </a:stretch>
        </p:blipFill>
        <p:spPr>
          <a:xfrm>
            <a:off x="152400" y="1066800"/>
            <a:ext cx="8915400" cy="4800600"/>
          </a:xfrm>
          <a:prstGeom prst="rect">
            <a:avLst/>
          </a:prstGeom>
        </p:spPr>
      </p:pic>
    </p:spTree>
    <p:extLst>
      <p:ext uri="{BB962C8B-B14F-4D97-AF65-F5344CB8AC3E}">
        <p14:creationId xmlns:p14="http://schemas.microsoft.com/office/powerpoint/2010/main" xmlns="" val="172128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 </a:t>
            </a:r>
            <a:r>
              <a:rPr lang="en-US" dirty="0" err="1" smtClean="0"/>
              <a:t>caso</a:t>
            </a:r>
            <a:r>
              <a:rPr lang="en-US" dirty="0" smtClean="0"/>
              <a:t> de </a:t>
            </a:r>
            <a:r>
              <a:rPr lang="en-US" dirty="0" err="1" smtClean="0"/>
              <a:t>que</a:t>
            </a:r>
            <a:r>
              <a:rPr lang="en-US" dirty="0" smtClean="0"/>
              <a:t> no sea </a:t>
            </a:r>
            <a:r>
              <a:rPr lang="en-US" dirty="0" err="1" smtClean="0"/>
              <a:t>posible</a:t>
            </a:r>
            <a:r>
              <a:rPr lang="en-US" dirty="0" smtClean="0"/>
              <a:t> </a:t>
            </a:r>
            <a:r>
              <a:rPr lang="en-US" dirty="0" err="1" smtClean="0"/>
              <a:t>abrir</a:t>
            </a:r>
            <a:r>
              <a:rPr lang="en-US" dirty="0" smtClean="0"/>
              <a:t> el </a:t>
            </a:r>
            <a:r>
              <a:rPr lang="en-US" dirty="0" err="1" smtClean="0"/>
              <a:t>cuadro</a:t>
            </a:r>
            <a:r>
              <a:rPr lang="en-US" dirty="0" smtClean="0"/>
              <a:t> de “Server Properties”:</a:t>
            </a:r>
          </a:p>
          <a:p>
            <a:pPr lvl="1"/>
            <a:r>
              <a:rPr lang="es-CR" dirty="0" smtClean="0"/>
              <a:t>Ingresar </a:t>
            </a:r>
            <a:r>
              <a:rPr lang="es-CR" dirty="0"/>
              <a:t>a </a:t>
            </a:r>
            <a:r>
              <a:rPr lang="es-CR" dirty="0" err="1"/>
              <a:t>Reporting</a:t>
            </a:r>
            <a:r>
              <a:rPr lang="es-CR" dirty="0"/>
              <a:t> </a:t>
            </a:r>
            <a:r>
              <a:rPr lang="es-CR" dirty="0" err="1"/>
              <a:t>Services</a:t>
            </a:r>
            <a:r>
              <a:rPr lang="es-CR" dirty="0"/>
              <a:t> </a:t>
            </a:r>
            <a:r>
              <a:rPr lang="es-CR" dirty="0" err="1"/>
              <a:t>Configuration</a:t>
            </a:r>
            <a:r>
              <a:rPr lang="es-CR" dirty="0"/>
              <a:t> </a:t>
            </a:r>
            <a:r>
              <a:rPr lang="es-CR" dirty="0" smtClean="0"/>
              <a:t>Manager </a:t>
            </a:r>
          </a:p>
          <a:p>
            <a:pPr lvl="2"/>
            <a:r>
              <a:rPr lang="es-CR" dirty="0" smtClean="0"/>
              <a:t>Clic </a:t>
            </a:r>
            <a:r>
              <a:rPr lang="es-CR" dirty="0"/>
              <a:t>en </a:t>
            </a:r>
            <a:r>
              <a:rPr lang="es-CR" dirty="0" smtClean="0"/>
              <a:t>Inicio</a:t>
            </a:r>
          </a:p>
          <a:p>
            <a:pPr lvl="2"/>
            <a:r>
              <a:rPr lang="es-CR" dirty="0" smtClean="0"/>
              <a:t>Todos </a:t>
            </a:r>
            <a:r>
              <a:rPr lang="es-CR" dirty="0"/>
              <a:t>los </a:t>
            </a:r>
            <a:r>
              <a:rPr lang="es-CR" dirty="0" smtClean="0"/>
              <a:t>programas</a:t>
            </a:r>
          </a:p>
          <a:p>
            <a:pPr lvl="2"/>
            <a:r>
              <a:rPr lang="es-CR" dirty="0" smtClean="0"/>
              <a:t>Microsoft </a:t>
            </a:r>
            <a:r>
              <a:rPr lang="es-CR" dirty="0"/>
              <a:t>SQL Server </a:t>
            </a:r>
            <a:r>
              <a:rPr lang="es-CR" dirty="0" smtClean="0"/>
              <a:t>2008</a:t>
            </a:r>
          </a:p>
          <a:p>
            <a:pPr lvl="2"/>
            <a:r>
              <a:rPr lang="es-CR" dirty="0" err="1" smtClean="0"/>
              <a:t>Configuration</a:t>
            </a:r>
            <a:r>
              <a:rPr lang="es-CR" dirty="0" smtClean="0"/>
              <a:t> Tools</a:t>
            </a:r>
          </a:p>
          <a:p>
            <a:pPr lvl="2"/>
            <a:r>
              <a:rPr lang="es-CR" dirty="0" err="1" smtClean="0"/>
              <a:t>Reporting</a:t>
            </a:r>
            <a:r>
              <a:rPr lang="es-CR" dirty="0" smtClean="0"/>
              <a:t> </a:t>
            </a:r>
            <a:r>
              <a:rPr lang="es-CR" dirty="0" err="1"/>
              <a:t>Services</a:t>
            </a:r>
            <a:r>
              <a:rPr lang="es-CR" dirty="0"/>
              <a:t> </a:t>
            </a:r>
            <a:r>
              <a:rPr lang="es-CR" dirty="0" err="1"/>
              <a:t>Configuration</a:t>
            </a:r>
            <a:r>
              <a:rPr lang="es-CR" dirty="0"/>
              <a:t> </a:t>
            </a:r>
            <a:r>
              <a:rPr lang="es-CR" dirty="0" smtClean="0"/>
              <a:t>Manager</a:t>
            </a:r>
          </a:p>
          <a:p>
            <a:pPr lvl="2"/>
            <a:endParaRPr lang="en-US" dirty="0" smtClean="0"/>
          </a:p>
          <a:p>
            <a:pPr lvl="1"/>
            <a:endParaRPr lang="en-US" dirty="0"/>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a:t>En ocasiones resulta útil esconder información en el reporte para aumentar su claridad. No obstante, también es deseable que la información que se oculta esté disponible en caso de que se desee analizar</a:t>
            </a:r>
            <a:r>
              <a:rPr lang="es-CR" dirty="0" smtClean="0"/>
              <a:t>.</a:t>
            </a:r>
          </a:p>
          <a:p>
            <a:pPr lvl="1"/>
            <a:r>
              <a:rPr lang="es-CR" dirty="0" err="1" smtClean="0"/>
              <a:t>Ej</a:t>
            </a:r>
            <a:r>
              <a:rPr lang="es-CR" dirty="0" smtClean="0"/>
              <a:t>: un reporte con los totales de </a:t>
            </a:r>
            <a:r>
              <a:rPr lang="es-CR" dirty="0"/>
              <a:t>ventas </a:t>
            </a:r>
            <a:r>
              <a:rPr lang="es-CR" dirty="0" smtClean="0"/>
              <a:t>anuales de una empresa </a:t>
            </a:r>
            <a:r>
              <a:rPr lang="es-CR" dirty="0"/>
              <a:t>para </a:t>
            </a:r>
            <a:r>
              <a:rPr lang="es-CR" dirty="0" smtClean="0"/>
              <a:t>los </a:t>
            </a:r>
            <a:r>
              <a:rPr lang="es-CR" dirty="0"/>
              <a:t>últimos 5 </a:t>
            </a:r>
            <a:r>
              <a:rPr lang="es-CR" dirty="0" smtClean="0"/>
              <a:t>años. Mediante </a:t>
            </a:r>
            <a:r>
              <a:rPr lang="es-CR" dirty="0"/>
              <a:t>la operación de </a:t>
            </a:r>
            <a:r>
              <a:rPr lang="es-CR" dirty="0" err="1"/>
              <a:t>drilldown</a:t>
            </a:r>
            <a:r>
              <a:rPr lang="es-CR" dirty="0"/>
              <a:t>, es posible visualizar las ventas en períodos </a:t>
            </a:r>
            <a:r>
              <a:rPr lang="es-CR" dirty="0" smtClean="0"/>
              <a:t>mensuales.</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spTree>
    <p:extLst>
      <p:ext uri="{BB962C8B-B14F-4D97-AF65-F5344CB8AC3E}">
        <p14:creationId xmlns:p14="http://schemas.microsoft.com/office/powerpoint/2010/main" xmlns="" val="1721287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endParaRPr lang="es-CR" dirty="0" smtClean="0"/>
          </a:p>
          <a:p>
            <a:r>
              <a:rPr lang="es-CR" dirty="0" smtClean="0"/>
              <a:t>El </a:t>
            </a:r>
            <a:r>
              <a:rPr lang="es-CR" dirty="0"/>
              <a:t>ejemplo que se va a desarrollar a continuación, presenta un reporte con el identificador de las sucursales de la óptica (su dirección) y un listado de los productos disponibles para venta en cada óptica. </a:t>
            </a:r>
            <a:endParaRPr lang="es-CR" dirty="0" smtClean="0"/>
          </a:p>
          <a:p>
            <a:endParaRPr lang="es-CR" dirty="0"/>
          </a:p>
          <a:p>
            <a:r>
              <a:rPr lang="es-CR" dirty="0" smtClean="0"/>
              <a:t>Inicialmente </a:t>
            </a:r>
            <a:r>
              <a:rPr lang="es-CR" dirty="0"/>
              <a:t>el reporte solo muestra uno de los productos disponibles en cada sucursal. Mediante la operación de </a:t>
            </a:r>
            <a:r>
              <a:rPr lang="es-CR" dirty="0" err="1"/>
              <a:t>drilldown</a:t>
            </a:r>
            <a:r>
              <a:rPr lang="es-CR" dirty="0"/>
              <a:t>, el reporte se expande para mostrar todos los productos disponibles en cada óptica.</a:t>
            </a:r>
            <a:endParaRPr lang="en-US" dirty="0"/>
          </a:p>
        </p:txBody>
      </p:sp>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spTree>
    <p:extLst>
      <p:ext uri="{BB962C8B-B14F-4D97-AF65-F5344CB8AC3E}">
        <p14:creationId xmlns:p14="http://schemas.microsoft.com/office/powerpoint/2010/main" xmlns="" val="1892824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pPr marL="514350" indent="-514350">
              <a:buFont typeface="+mj-lt"/>
              <a:buAutoNum type="arabicPeriod"/>
            </a:pPr>
            <a:r>
              <a:rPr lang="es-CR" dirty="0" smtClean="0"/>
              <a:t>Se crea un nuevo </a:t>
            </a:r>
            <a:r>
              <a:rPr lang="es-CR" dirty="0" err="1" smtClean="0"/>
              <a:t>Dataset</a:t>
            </a:r>
            <a:r>
              <a:rPr lang="es-CR" dirty="0" smtClean="0"/>
              <a:t> con la consulta</a:t>
            </a:r>
          </a:p>
          <a:p>
            <a:pPr marL="365760" lvl="1" indent="0">
              <a:buNone/>
            </a:pPr>
            <a:r>
              <a:rPr lang="es-CR" b="1" dirty="0"/>
              <a:t>SELECT</a:t>
            </a:r>
            <a:r>
              <a:rPr lang="es-CR" dirty="0"/>
              <a:t> dirección, </a:t>
            </a:r>
            <a:r>
              <a:rPr lang="es-CR" dirty="0" err="1"/>
              <a:t>codigo_producto</a:t>
            </a:r>
            <a:r>
              <a:rPr lang="es-CR" dirty="0"/>
              <a:t>, precio </a:t>
            </a:r>
            <a:endParaRPr lang="en-US" dirty="0"/>
          </a:p>
          <a:p>
            <a:pPr marL="365760" lvl="1" indent="0">
              <a:buNone/>
            </a:pPr>
            <a:r>
              <a:rPr lang="es-CR" b="1" dirty="0"/>
              <a:t>FROM</a:t>
            </a:r>
            <a:r>
              <a:rPr lang="es-CR" dirty="0"/>
              <a:t> VENDE, PRODUCTO</a:t>
            </a:r>
            <a:endParaRPr lang="en-US" dirty="0"/>
          </a:p>
          <a:p>
            <a:pPr marL="365760" lvl="1" indent="0">
              <a:buNone/>
            </a:pPr>
            <a:r>
              <a:rPr lang="es-CR" b="1" dirty="0"/>
              <a:t>WHERE</a:t>
            </a:r>
            <a:r>
              <a:rPr lang="es-CR" dirty="0"/>
              <a:t> </a:t>
            </a:r>
            <a:r>
              <a:rPr lang="es-CR" dirty="0" err="1"/>
              <a:t>codigo_producto</a:t>
            </a:r>
            <a:r>
              <a:rPr lang="es-CR" dirty="0"/>
              <a:t> = </a:t>
            </a:r>
            <a:r>
              <a:rPr lang="es-CR" dirty="0" err="1" smtClean="0"/>
              <a:t>codigo</a:t>
            </a:r>
            <a:endParaRPr lang="es-CR" dirty="0" smtClean="0"/>
          </a:p>
          <a:p>
            <a:pPr marL="514350" indent="-514350">
              <a:buFont typeface="+mj-lt"/>
              <a:buAutoNum type="arabicPeriod"/>
            </a:pPr>
            <a:endParaRPr lang="es-CR" dirty="0"/>
          </a:p>
          <a:p>
            <a:pPr marL="514350" indent="-514350">
              <a:buFont typeface="+mj-lt"/>
              <a:buAutoNum type="arabicPeriod"/>
            </a:pPr>
            <a:r>
              <a:rPr lang="es-CR" dirty="0" smtClean="0"/>
              <a:t>Se inserta una tabla en el reporte.</a:t>
            </a:r>
          </a:p>
          <a:p>
            <a:pPr marL="514350" indent="-514350">
              <a:buFont typeface="+mj-lt"/>
              <a:buAutoNum type="arabicPeriod"/>
            </a:pPr>
            <a:r>
              <a:rPr lang="es-CR" dirty="0" smtClean="0"/>
              <a:t>Se arrastran los campos </a:t>
            </a:r>
            <a:r>
              <a:rPr lang="es-CR" dirty="0"/>
              <a:t>“CODIGO_PRODUCTO” y “PRECIO” </a:t>
            </a:r>
          </a:p>
        </p:txBody>
      </p:sp>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4" name="Picture 3"/>
          <p:cNvPicPr/>
          <p:nvPr/>
        </p:nvPicPr>
        <p:blipFill>
          <a:blip r:embed="rId2" cstate="print"/>
          <a:stretch>
            <a:fillRect/>
          </a:stretch>
        </p:blipFill>
        <p:spPr>
          <a:xfrm>
            <a:off x="2209800" y="4911811"/>
            <a:ext cx="4323716" cy="1066800"/>
          </a:xfrm>
          <a:prstGeom prst="rect">
            <a:avLst/>
          </a:prstGeom>
        </p:spPr>
      </p:pic>
    </p:spTree>
    <p:extLst>
      <p:ext uri="{BB962C8B-B14F-4D97-AF65-F5344CB8AC3E}">
        <p14:creationId xmlns:p14="http://schemas.microsoft.com/office/powerpoint/2010/main" xmlns="" val="1892824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4" name="Content Placeholder 3"/>
          <p:cNvPicPr>
            <a:picLocks noGrp="1"/>
          </p:cNvPicPr>
          <p:nvPr>
            <p:ph idx="1"/>
          </p:nvPr>
        </p:nvPicPr>
        <p:blipFill>
          <a:blip r:embed="rId2" cstate="print"/>
          <a:stretch>
            <a:fillRect/>
          </a:stretch>
        </p:blipFill>
        <p:spPr>
          <a:xfrm>
            <a:off x="1905000" y="1524000"/>
            <a:ext cx="4952999" cy="3810000"/>
          </a:xfrm>
          <a:prstGeom prst="rect">
            <a:avLst/>
          </a:prstGeom>
        </p:spPr>
      </p:pic>
    </p:spTree>
    <p:extLst>
      <p:ext uri="{BB962C8B-B14F-4D97-AF65-F5344CB8AC3E}">
        <p14:creationId xmlns:p14="http://schemas.microsoft.com/office/powerpoint/2010/main" xmlns="" val="189282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4" name="Content Placeholder 3"/>
          <p:cNvPicPr>
            <a:picLocks noGrp="1"/>
          </p:cNvPicPr>
          <p:nvPr>
            <p:ph idx="1"/>
          </p:nvPr>
        </p:nvPicPr>
        <p:blipFill>
          <a:blip r:embed="rId2" cstate="print"/>
          <a:stretch>
            <a:fillRect/>
          </a:stretch>
        </p:blipFill>
        <p:spPr>
          <a:xfrm>
            <a:off x="838200" y="1981200"/>
            <a:ext cx="4295238" cy="1914286"/>
          </a:xfrm>
          <a:prstGeom prst="rect">
            <a:avLst/>
          </a:prstGeom>
        </p:spPr>
      </p:pic>
      <p:pic>
        <p:nvPicPr>
          <p:cNvPr id="5" name="Picture 4"/>
          <p:cNvPicPr/>
          <p:nvPr/>
        </p:nvPicPr>
        <p:blipFill>
          <a:blip r:embed="rId3" cstate="print"/>
          <a:stretch>
            <a:fillRect/>
          </a:stretch>
        </p:blipFill>
        <p:spPr>
          <a:xfrm>
            <a:off x="4114800" y="4495800"/>
            <a:ext cx="4495483" cy="1219200"/>
          </a:xfrm>
          <a:prstGeom prst="rect">
            <a:avLst/>
          </a:prstGeom>
        </p:spPr>
      </p:pic>
      <p:sp>
        <p:nvSpPr>
          <p:cNvPr id="6" name="Rectangle 5"/>
          <p:cNvSpPr/>
          <p:nvPr/>
        </p:nvSpPr>
        <p:spPr>
          <a:xfrm>
            <a:off x="2057400" y="2286000"/>
            <a:ext cx="2667000" cy="3048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2824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5" name="Content Placeholder 4"/>
          <p:cNvPicPr>
            <a:picLocks noGrp="1"/>
          </p:cNvPicPr>
          <p:nvPr>
            <p:ph idx="1"/>
          </p:nvPr>
        </p:nvPicPr>
        <p:blipFill>
          <a:blip r:embed="rId2" cstate="print"/>
          <a:stretch>
            <a:fillRect/>
          </a:stretch>
        </p:blipFill>
        <p:spPr>
          <a:xfrm>
            <a:off x="1066800" y="1752600"/>
            <a:ext cx="6477000" cy="3276600"/>
          </a:xfrm>
          <a:prstGeom prst="rect">
            <a:avLst/>
          </a:prstGeom>
        </p:spPr>
      </p:pic>
    </p:spTree>
    <p:extLst>
      <p:ext uri="{BB962C8B-B14F-4D97-AF65-F5344CB8AC3E}">
        <p14:creationId xmlns:p14="http://schemas.microsoft.com/office/powerpoint/2010/main" xmlns="" val="1108890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6285" y="1248061"/>
            <a:ext cx="5571429" cy="4590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5162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r>
              <a:rPr lang="es-CR" dirty="0" smtClean="0"/>
              <a:t>Agregar formato a las celdas.</a:t>
            </a:r>
            <a:endParaRPr lang="es-CR" dirty="0"/>
          </a:p>
        </p:txBody>
      </p:sp>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4" name="Picture 3"/>
          <p:cNvPicPr/>
          <p:nvPr/>
        </p:nvPicPr>
        <p:blipFill>
          <a:blip r:embed="rId2" cstate="print"/>
          <a:stretch>
            <a:fillRect/>
          </a:stretch>
        </p:blipFill>
        <p:spPr>
          <a:xfrm>
            <a:off x="1618735" y="2133600"/>
            <a:ext cx="5715000" cy="1676400"/>
          </a:xfrm>
          <a:prstGeom prst="rect">
            <a:avLst/>
          </a:prstGeom>
        </p:spPr>
      </p:pic>
    </p:spTree>
    <p:extLst>
      <p:ext uri="{BB962C8B-B14F-4D97-AF65-F5344CB8AC3E}">
        <p14:creationId xmlns:p14="http://schemas.microsoft.com/office/powerpoint/2010/main" xmlns="" val="4551626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4" name="Content Placeholder 3"/>
          <p:cNvPicPr>
            <a:picLocks noGrp="1"/>
          </p:cNvPicPr>
          <p:nvPr>
            <p:ph idx="1"/>
          </p:nvPr>
        </p:nvPicPr>
        <p:blipFill>
          <a:blip r:embed="rId2" cstate="print"/>
          <a:stretch>
            <a:fillRect/>
          </a:stretch>
        </p:blipFill>
        <p:spPr>
          <a:xfrm>
            <a:off x="1828800" y="1600200"/>
            <a:ext cx="4800600" cy="3352800"/>
          </a:xfrm>
          <a:prstGeom prst="rect">
            <a:avLst/>
          </a:prstGeom>
        </p:spPr>
      </p:pic>
    </p:spTree>
    <p:extLst>
      <p:ext uri="{BB962C8B-B14F-4D97-AF65-F5344CB8AC3E}">
        <p14:creationId xmlns:p14="http://schemas.microsoft.com/office/powerpoint/2010/main" xmlns="" val="455162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err="1" smtClean="0"/>
              <a:t>Operación</a:t>
            </a:r>
            <a:r>
              <a:rPr lang="en-US" dirty="0" smtClean="0"/>
              <a:t> de Drilldown</a:t>
            </a:r>
            <a:endParaRPr lang="en-US" dirty="0"/>
          </a:p>
        </p:txBody>
      </p:sp>
      <p:pic>
        <p:nvPicPr>
          <p:cNvPr id="4" name="Content Placeholder 3"/>
          <p:cNvPicPr>
            <a:picLocks noGrp="1"/>
          </p:cNvPicPr>
          <p:nvPr>
            <p:ph idx="1"/>
          </p:nvPr>
        </p:nvPicPr>
        <p:blipFill>
          <a:blip r:embed="rId2" cstate="print"/>
          <a:stretch>
            <a:fillRect/>
          </a:stretch>
        </p:blipFill>
        <p:spPr>
          <a:xfrm>
            <a:off x="2286000" y="838200"/>
            <a:ext cx="4953000" cy="5943599"/>
          </a:xfrm>
          <a:prstGeom prst="rect">
            <a:avLst/>
          </a:prstGeom>
        </p:spPr>
      </p:pic>
    </p:spTree>
    <p:extLst>
      <p:ext uri="{BB962C8B-B14F-4D97-AF65-F5344CB8AC3E}">
        <p14:creationId xmlns:p14="http://schemas.microsoft.com/office/powerpoint/2010/main" xmlns="" val="83010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s-CR" dirty="0" smtClean="0"/>
              <a:t>Clic </a:t>
            </a:r>
            <a:r>
              <a:rPr lang="es-CR" dirty="0"/>
              <a:t>en “Web </a:t>
            </a:r>
            <a:r>
              <a:rPr lang="es-CR" dirty="0" err="1"/>
              <a:t>Service</a:t>
            </a:r>
            <a:r>
              <a:rPr lang="es-CR" dirty="0"/>
              <a:t> </a:t>
            </a:r>
            <a:r>
              <a:rPr lang="es-CR" dirty="0" smtClean="0"/>
              <a:t>URL”: Anotar </a:t>
            </a:r>
            <a:r>
              <a:rPr lang="es-CR" dirty="0"/>
              <a:t>el URL brindado</a:t>
            </a:r>
          </a:p>
          <a:p>
            <a:pPr lvl="2"/>
            <a:r>
              <a:rPr lang="es-CR" dirty="0"/>
              <a:t>Clic en “</a:t>
            </a:r>
            <a:r>
              <a:rPr lang="es-CR" dirty="0" err="1"/>
              <a:t>Report</a:t>
            </a:r>
            <a:r>
              <a:rPr lang="es-CR" dirty="0"/>
              <a:t> Manager URL</a:t>
            </a:r>
            <a:r>
              <a:rPr lang="es-CR" dirty="0" smtClean="0"/>
              <a:t>”: Anotar </a:t>
            </a:r>
            <a:r>
              <a:rPr lang="es-CR" dirty="0"/>
              <a:t>el URL brindado</a:t>
            </a:r>
          </a:p>
        </p:txBody>
      </p:sp>
      <p:sp>
        <p:nvSpPr>
          <p:cNvPr id="3" name="Title 2"/>
          <p:cNvSpPr>
            <a:spLocks noGrp="1"/>
          </p:cNvSpPr>
          <p:nvPr>
            <p:ph type="title"/>
          </p:nvPr>
        </p:nvSpPr>
        <p:spPr/>
        <p:txBody>
          <a:bodyPr/>
          <a:lstStyle/>
          <a:p>
            <a:pPr algn="ctr"/>
            <a:r>
              <a:rPr lang="en-US" dirty="0" err="1" smtClean="0"/>
              <a:t>Configuración</a:t>
            </a:r>
            <a:r>
              <a:rPr lang="en-US" dirty="0"/>
              <a:t> </a:t>
            </a:r>
            <a:r>
              <a:rPr lang="en-US" dirty="0" smtClean="0"/>
              <a:t>de Reporting Services</a:t>
            </a:r>
            <a:endParaRPr lang="en-US" dirty="0"/>
          </a:p>
        </p:txBody>
      </p:sp>
      <p:pic>
        <p:nvPicPr>
          <p:cNvPr id="4" name="Picture 3"/>
          <p:cNvPicPr/>
          <p:nvPr/>
        </p:nvPicPr>
        <p:blipFill>
          <a:blip r:embed="rId2" cstate="print"/>
          <a:stretch>
            <a:fillRect/>
          </a:stretch>
        </p:blipFill>
        <p:spPr>
          <a:xfrm>
            <a:off x="1524000" y="2352812"/>
            <a:ext cx="5943600" cy="4515485"/>
          </a:xfrm>
          <a:prstGeom prst="rect">
            <a:avLst/>
          </a:prstGeom>
        </p:spPr>
      </p:pic>
    </p:spTree>
    <p:extLst>
      <p:ext uri="{BB962C8B-B14F-4D97-AF65-F5344CB8AC3E}">
        <p14:creationId xmlns:p14="http://schemas.microsoft.com/office/powerpoint/2010/main" xmlns="" val="23833164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CR" dirty="0"/>
              <a:t>En el presente artículo se han evidenciado varias de las herramientas disponibles en </a:t>
            </a:r>
            <a:r>
              <a:rPr lang="es-CR" dirty="0" err="1"/>
              <a:t>Reporting</a:t>
            </a:r>
            <a:r>
              <a:rPr lang="es-CR" dirty="0"/>
              <a:t> </a:t>
            </a:r>
            <a:r>
              <a:rPr lang="es-CR" dirty="0" err="1"/>
              <a:t>Services</a:t>
            </a:r>
            <a:r>
              <a:rPr lang="es-CR" dirty="0"/>
              <a:t> y se ha verificado la utilidad de las mismas para generar reportes de una manera sencilla e intuitiva.</a:t>
            </a:r>
            <a:endParaRPr lang="en-US" dirty="0"/>
          </a:p>
          <a:p>
            <a:endParaRPr lang="en-US" dirty="0"/>
          </a:p>
        </p:txBody>
      </p:sp>
      <p:sp>
        <p:nvSpPr>
          <p:cNvPr id="3" name="Title 2"/>
          <p:cNvSpPr>
            <a:spLocks noGrp="1"/>
          </p:cNvSpPr>
          <p:nvPr>
            <p:ph type="title"/>
          </p:nvPr>
        </p:nvSpPr>
        <p:spPr/>
        <p:txBody>
          <a:bodyPr/>
          <a:lstStyle/>
          <a:p>
            <a:r>
              <a:rPr lang="en-US" dirty="0" err="1" smtClean="0"/>
              <a:t>Conclusiones</a:t>
            </a:r>
            <a:endParaRPr lang="en-US" dirty="0"/>
          </a:p>
        </p:txBody>
      </p:sp>
    </p:spTree>
    <p:extLst>
      <p:ext uri="{BB962C8B-B14F-4D97-AF65-F5344CB8AC3E}">
        <p14:creationId xmlns:p14="http://schemas.microsoft.com/office/powerpoint/2010/main" xmlns="" val="1638058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CR" dirty="0" smtClean="0"/>
              <a:t>El </a:t>
            </a:r>
            <a:r>
              <a:rPr lang="es-CR" dirty="0"/>
              <a:t>tema de </a:t>
            </a:r>
            <a:r>
              <a:rPr lang="es-CR" dirty="0" err="1"/>
              <a:t>Reporting</a:t>
            </a:r>
            <a:r>
              <a:rPr lang="es-CR" dirty="0"/>
              <a:t> </a:t>
            </a:r>
            <a:r>
              <a:rPr lang="es-CR" dirty="0" err="1"/>
              <a:t>Services</a:t>
            </a:r>
            <a:r>
              <a:rPr lang="es-CR" dirty="0"/>
              <a:t> es muy amplio y existen libros completos dedicados a él. En </a:t>
            </a:r>
            <a:r>
              <a:rPr lang="es-CR" dirty="0" smtClean="0"/>
              <a:t>esta presentación, </a:t>
            </a:r>
            <a:r>
              <a:rPr lang="es-CR" dirty="0"/>
              <a:t>simplemente se dio una pincelada de algunas funcionalidades básicas pero importantes, con el objeto de permitir al </a:t>
            </a:r>
            <a:r>
              <a:rPr lang="es-CR" dirty="0" smtClean="0"/>
              <a:t>receptor </a:t>
            </a:r>
            <a:r>
              <a:rPr lang="es-CR" dirty="0"/>
              <a:t>familiarizarse con este ambiente y que de aquí en adelante él pueda valerse de sí mismo para ampliar sus conocimientos de </a:t>
            </a:r>
            <a:r>
              <a:rPr lang="es-CR" dirty="0" err="1"/>
              <a:t>Reporting</a:t>
            </a:r>
            <a:r>
              <a:rPr lang="es-CR" dirty="0"/>
              <a:t> </a:t>
            </a:r>
            <a:r>
              <a:rPr lang="es-CR" dirty="0" err="1"/>
              <a:t>Services</a:t>
            </a:r>
            <a:r>
              <a:rPr lang="es-CR" dirty="0"/>
              <a:t>.</a:t>
            </a:r>
            <a:endParaRPr lang="en-US" dirty="0"/>
          </a:p>
          <a:p>
            <a:endParaRPr lang="en-US" dirty="0"/>
          </a:p>
        </p:txBody>
      </p:sp>
      <p:sp>
        <p:nvSpPr>
          <p:cNvPr id="3" name="Title 2"/>
          <p:cNvSpPr>
            <a:spLocks noGrp="1"/>
          </p:cNvSpPr>
          <p:nvPr>
            <p:ph type="title"/>
          </p:nvPr>
        </p:nvSpPr>
        <p:spPr/>
        <p:txBody>
          <a:bodyPr/>
          <a:lstStyle/>
          <a:p>
            <a:r>
              <a:rPr lang="en-US" dirty="0" err="1" smtClean="0"/>
              <a:t>Conclusiones</a:t>
            </a:r>
            <a:endParaRPr lang="en-US" dirty="0"/>
          </a:p>
        </p:txBody>
      </p:sp>
    </p:spTree>
    <p:extLst>
      <p:ext uri="{BB962C8B-B14F-4D97-AF65-F5344CB8AC3E}">
        <p14:creationId xmlns:p14="http://schemas.microsoft.com/office/powerpoint/2010/main" xmlns="" val="4010777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CR" dirty="0"/>
              <a:t>Se espera que </a:t>
            </a:r>
            <a:r>
              <a:rPr lang="es-CR" dirty="0" smtClean="0"/>
              <a:t>esta exposición, al igual que el </a:t>
            </a:r>
            <a:r>
              <a:rPr lang="es-CR" dirty="0"/>
              <a:t>artículo </a:t>
            </a:r>
            <a:r>
              <a:rPr lang="es-CR" dirty="0" smtClean="0"/>
              <a:t>en el cual se basó, sean provechosos </a:t>
            </a:r>
            <a:r>
              <a:rPr lang="es-CR" dirty="0"/>
              <a:t>para cualquier persona que desee iniciarse en </a:t>
            </a:r>
            <a:r>
              <a:rPr lang="es-CR" dirty="0" err="1"/>
              <a:t>Reporting</a:t>
            </a:r>
            <a:r>
              <a:rPr lang="es-CR" dirty="0"/>
              <a:t> </a:t>
            </a:r>
            <a:r>
              <a:rPr lang="es-CR" dirty="0" err="1"/>
              <a:t>Services</a:t>
            </a:r>
            <a:r>
              <a:rPr lang="es-CR" dirty="0"/>
              <a:t>. Se </a:t>
            </a:r>
            <a:r>
              <a:rPr lang="es-CR" dirty="0" smtClean="0"/>
              <a:t>han </a:t>
            </a:r>
            <a:r>
              <a:rPr lang="es-CR" dirty="0"/>
              <a:t>realizado con la intención de ser </a:t>
            </a:r>
            <a:r>
              <a:rPr lang="es-CR" dirty="0" smtClean="0"/>
              <a:t>claros </a:t>
            </a:r>
            <a:r>
              <a:rPr lang="es-CR" dirty="0"/>
              <a:t>y </a:t>
            </a:r>
            <a:r>
              <a:rPr lang="es-CR" dirty="0" smtClean="0"/>
              <a:t>concisos, </a:t>
            </a:r>
            <a:r>
              <a:rPr lang="es-CR" dirty="0"/>
              <a:t>pero a su vez tan </a:t>
            </a:r>
            <a:r>
              <a:rPr lang="es-CR" dirty="0" smtClean="0"/>
              <a:t>explicativos </a:t>
            </a:r>
            <a:r>
              <a:rPr lang="es-CR" dirty="0"/>
              <a:t>como sea necesario.</a:t>
            </a:r>
            <a:endParaRPr lang="en-US" dirty="0"/>
          </a:p>
          <a:p>
            <a:endParaRPr lang="en-US" dirty="0"/>
          </a:p>
        </p:txBody>
      </p:sp>
      <p:sp>
        <p:nvSpPr>
          <p:cNvPr id="3" name="Title 2"/>
          <p:cNvSpPr>
            <a:spLocks noGrp="1"/>
          </p:cNvSpPr>
          <p:nvPr>
            <p:ph type="title"/>
          </p:nvPr>
        </p:nvSpPr>
        <p:spPr/>
        <p:txBody>
          <a:bodyPr/>
          <a:lstStyle/>
          <a:p>
            <a:r>
              <a:rPr lang="en-US" dirty="0" err="1" smtClean="0"/>
              <a:t>Conclusiones</a:t>
            </a:r>
            <a:endParaRPr lang="en-US" dirty="0"/>
          </a:p>
        </p:txBody>
      </p:sp>
    </p:spTree>
    <p:extLst>
      <p:ext uri="{BB962C8B-B14F-4D97-AF65-F5344CB8AC3E}">
        <p14:creationId xmlns:p14="http://schemas.microsoft.com/office/powerpoint/2010/main" xmlns="" val="40733142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a:t>[1] </a:t>
            </a:r>
            <a:r>
              <a:rPr lang="en-US" dirty="0" err="1"/>
              <a:t>Fouché</a:t>
            </a:r>
            <a:r>
              <a:rPr lang="en-US" dirty="0"/>
              <a:t>, G, </a:t>
            </a:r>
            <a:r>
              <a:rPr lang="en-US" dirty="0" err="1"/>
              <a:t>Langit</a:t>
            </a:r>
            <a:r>
              <a:rPr lang="en-US" dirty="0"/>
              <a:t>, L.; </a:t>
            </a:r>
            <a:r>
              <a:rPr lang="en-US" b="1" dirty="0"/>
              <a:t>“Foundations of SQL Server 2008 R2 Business Intelligence”</a:t>
            </a:r>
            <a:r>
              <a:rPr lang="en-US" dirty="0"/>
              <a:t>; </a:t>
            </a:r>
            <a:r>
              <a:rPr lang="en-US" dirty="0" err="1"/>
              <a:t>Segunda</a:t>
            </a:r>
            <a:r>
              <a:rPr lang="en-US" dirty="0"/>
              <a:t> </a:t>
            </a:r>
            <a:r>
              <a:rPr lang="en-US" dirty="0" err="1"/>
              <a:t>Edición</a:t>
            </a:r>
            <a:r>
              <a:rPr lang="en-US" dirty="0"/>
              <a:t>; </a:t>
            </a:r>
            <a:r>
              <a:rPr lang="en-US" dirty="0" err="1"/>
              <a:t>Apress</a:t>
            </a:r>
            <a:r>
              <a:rPr lang="en-US" dirty="0"/>
              <a:t>; Nueva York, USA; 2011.</a:t>
            </a:r>
          </a:p>
          <a:p>
            <a:pPr lvl="0"/>
            <a:r>
              <a:rPr lang="en-US" dirty="0"/>
              <a:t>[2] </a:t>
            </a:r>
            <a:r>
              <a:rPr lang="en-US" dirty="0" err="1"/>
              <a:t>Lisin</a:t>
            </a:r>
            <a:r>
              <a:rPr lang="en-US" dirty="0"/>
              <a:t>, M., Joseph, J., </a:t>
            </a:r>
            <a:r>
              <a:rPr lang="en-US" dirty="0" err="1"/>
              <a:t>Goyal</a:t>
            </a:r>
            <a:r>
              <a:rPr lang="en-US" dirty="0"/>
              <a:t>, A.; </a:t>
            </a:r>
            <a:r>
              <a:rPr lang="en-US" b="1" dirty="0"/>
              <a:t>“Microsoft SQL Server 2008 Reporting Services unleashed”</a:t>
            </a:r>
            <a:r>
              <a:rPr lang="en-US" dirty="0"/>
              <a:t>; </a:t>
            </a:r>
            <a:r>
              <a:rPr lang="en-US" dirty="0" err="1"/>
              <a:t>Primera</a:t>
            </a:r>
            <a:r>
              <a:rPr lang="en-US" dirty="0"/>
              <a:t> </a:t>
            </a:r>
            <a:r>
              <a:rPr lang="en-US" dirty="0" err="1"/>
              <a:t>Edición</a:t>
            </a:r>
            <a:r>
              <a:rPr lang="en-US" dirty="0"/>
              <a:t>; </a:t>
            </a:r>
            <a:r>
              <a:rPr lang="en-US" dirty="0" err="1"/>
              <a:t>Sams</a:t>
            </a:r>
            <a:r>
              <a:rPr lang="en-US" dirty="0"/>
              <a:t>; Indianapolis, USA; 2010</a:t>
            </a:r>
            <a:r>
              <a:rPr lang="en-US" dirty="0" smtClean="0"/>
              <a:t>.</a:t>
            </a:r>
          </a:p>
          <a:p>
            <a:r>
              <a:rPr lang="en-US" dirty="0"/>
              <a:t>[3] Lee, M., </a:t>
            </a:r>
            <a:r>
              <a:rPr lang="en-US" dirty="0" err="1"/>
              <a:t>Bieker</a:t>
            </a:r>
            <a:r>
              <a:rPr lang="en-US" dirty="0"/>
              <a:t>, G.; </a:t>
            </a:r>
            <a:r>
              <a:rPr lang="en-US" b="1" dirty="0"/>
              <a:t>“Mastering Microsoft SQL Server 2008”</a:t>
            </a:r>
            <a:r>
              <a:rPr lang="en-US" dirty="0"/>
              <a:t>; </a:t>
            </a:r>
            <a:r>
              <a:rPr lang="en-US" dirty="0" err="1"/>
              <a:t>Primera</a:t>
            </a:r>
            <a:r>
              <a:rPr lang="en-US" dirty="0"/>
              <a:t> </a:t>
            </a:r>
            <a:r>
              <a:rPr lang="en-US" dirty="0" err="1"/>
              <a:t>Edición</a:t>
            </a:r>
            <a:r>
              <a:rPr lang="en-US" dirty="0"/>
              <a:t>; Wiley Publishing; Indianapolis, USA; 2009. </a:t>
            </a:r>
          </a:p>
          <a:p>
            <a:pPr lvl="0"/>
            <a:endParaRPr lang="en-US" dirty="0"/>
          </a:p>
        </p:txBody>
      </p:sp>
      <p:sp>
        <p:nvSpPr>
          <p:cNvPr id="3" name="Title 2"/>
          <p:cNvSpPr>
            <a:spLocks noGrp="1"/>
          </p:cNvSpPr>
          <p:nvPr>
            <p:ph type="title"/>
          </p:nvPr>
        </p:nvSpPr>
        <p:spPr/>
        <p:txBody>
          <a:bodyPr>
            <a:normAutofit/>
          </a:bodyPr>
          <a:lstStyle/>
          <a:p>
            <a:pPr algn="ctr"/>
            <a:r>
              <a:rPr lang="es-CR" b="1" dirty="0" smtClean="0">
                <a:effectLst/>
              </a:rPr>
              <a:t>Bibliografía</a:t>
            </a:r>
            <a:endParaRPr lang="en-US" dirty="0"/>
          </a:p>
        </p:txBody>
      </p:sp>
    </p:spTree>
    <p:extLst>
      <p:ext uri="{BB962C8B-B14F-4D97-AF65-F5344CB8AC3E}">
        <p14:creationId xmlns:p14="http://schemas.microsoft.com/office/powerpoint/2010/main" xmlns="" val="539956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[4] </a:t>
            </a:r>
            <a:r>
              <a:rPr lang="en-US" dirty="0" err="1"/>
              <a:t>Veerman</a:t>
            </a:r>
            <a:r>
              <a:rPr lang="en-US" dirty="0"/>
              <a:t>, E., </a:t>
            </a:r>
            <a:r>
              <a:rPr lang="en-US" dirty="0" err="1"/>
              <a:t>Lachev</a:t>
            </a:r>
            <a:r>
              <a:rPr lang="en-US" dirty="0"/>
              <a:t>, T., </a:t>
            </a:r>
            <a:r>
              <a:rPr lang="en-US" dirty="0" err="1"/>
              <a:t>Sarka</a:t>
            </a:r>
            <a:r>
              <a:rPr lang="en-US" dirty="0"/>
              <a:t>, D.; </a:t>
            </a:r>
            <a:r>
              <a:rPr lang="en-US" b="1" dirty="0"/>
              <a:t>“MCTS Self-Paced Training Kit”</a:t>
            </a:r>
            <a:r>
              <a:rPr lang="en-US" dirty="0"/>
              <a:t>; </a:t>
            </a:r>
            <a:r>
              <a:rPr lang="en-US" dirty="0" err="1"/>
              <a:t>Primera</a:t>
            </a:r>
            <a:r>
              <a:rPr lang="en-US" dirty="0"/>
              <a:t> </a:t>
            </a:r>
            <a:r>
              <a:rPr lang="en-US" dirty="0" err="1"/>
              <a:t>Edición</a:t>
            </a:r>
            <a:r>
              <a:rPr lang="en-US" dirty="0"/>
              <a:t>; Microsoft Press; Washington, USA; 2009.</a:t>
            </a:r>
          </a:p>
          <a:p>
            <a:pPr lvl="0"/>
            <a:r>
              <a:rPr lang="en-US" dirty="0" smtClean="0"/>
              <a:t>[5] </a:t>
            </a:r>
            <a:r>
              <a:rPr lang="en-US" dirty="0"/>
              <a:t>Larson, B.; </a:t>
            </a:r>
            <a:r>
              <a:rPr lang="en-US" b="1" dirty="0"/>
              <a:t>“Delivering Business Intelligence with Microsoft SQL Server 2008”</a:t>
            </a:r>
            <a:r>
              <a:rPr lang="en-US" dirty="0"/>
              <a:t>; </a:t>
            </a:r>
            <a:r>
              <a:rPr lang="en-US" dirty="0" err="1"/>
              <a:t>Primera</a:t>
            </a:r>
            <a:r>
              <a:rPr lang="en-US" dirty="0"/>
              <a:t> </a:t>
            </a:r>
            <a:r>
              <a:rPr lang="en-US" dirty="0" err="1"/>
              <a:t>Edición</a:t>
            </a:r>
            <a:r>
              <a:rPr lang="en-US" dirty="0"/>
              <a:t>; McGraw Hill; Nueva York, USA; 2009.</a:t>
            </a:r>
          </a:p>
          <a:p>
            <a:endParaRPr lang="en-US" dirty="0"/>
          </a:p>
        </p:txBody>
      </p:sp>
      <p:sp>
        <p:nvSpPr>
          <p:cNvPr id="3" name="Title 2"/>
          <p:cNvSpPr>
            <a:spLocks noGrp="1"/>
          </p:cNvSpPr>
          <p:nvPr>
            <p:ph type="title"/>
          </p:nvPr>
        </p:nvSpPr>
        <p:spPr/>
        <p:txBody>
          <a:bodyPr>
            <a:normAutofit/>
          </a:bodyPr>
          <a:lstStyle/>
          <a:p>
            <a:pPr algn="ctr"/>
            <a:r>
              <a:rPr lang="es-CR" b="1" dirty="0" smtClean="0">
                <a:effectLst/>
              </a:rPr>
              <a:t>Bibliografía</a:t>
            </a:r>
            <a:endParaRPr lang="en-US" dirty="0"/>
          </a:p>
        </p:txBody>
      </p:sp>
    </p:spTree>
    <p:extLst>
      <p:ext uri="{BB962C8B-B14F-4D97-AF65-F5344CB8AC3E}">
        <p14:creationId xmlns:p14="http://schemas.microsoft.com/office/powerpoint/2010/main" xmlns="" val="10383492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574</TotalTime>
  <Words>2667</Words>
  <Application>Microsoft Office PowerPoint</Application>
  <PresentationFormat>Presentación en pantalla (4:3)</PresentationFormat>
  <Paragraphs>349</Paragraphs>
  <Slides>94</Slides>
  <Notes>0</Notes>
  <HiddenSlides>0</HiddenSlides>
  <MMClips>0</MMClips>
  <ScaleCrop>false</ScaleCrop>
  <HeadingPairs>
    <vt:vector size="4" baseType="variant">
      <vt:variant>
        <vt:lpstr>Tema</vt:lpstr>
      </vt:variant>
      <vt:variant>
        <vt:i4>1</vt:i4>
      </vt:variant>
      <vt:variant>
        <vt:lpstr>Títulos de diapositiva</vt:lpstr>
      </vt:variant>
      <vt:variant>
        <vt:i4>94</vt:i4>
      </vt:variant>
    </vt:vector>
  </HeadingPairs>
  <TitlesOfParts>
    <vt:vector size="95" baseType="lpstr">
      <vt:lpstr>Paper</vt:lpstr>
      <vt:lpstr>Microsoft SQL Reporting Services</vt:lpstr>
      <vt:lpstr>Objetivo de Reporting Services</vt:lpstr>
      <vt:lpstr>Configuración de Reporting Services</vt:lpstr>
      <vt:lpstr>Configuración de Reporting Services</vt:lpstr>
      <vt:lpstr>Configuración de Reporting Services</vt:lpstr>
      <vt:lpstr>Configuración de Reporting Services</vt:lpstr>
      <vt:lpstr>Configuración de Reporting Services</vt:lpstr>
      <vt:lpstr>Configuración de Reporting Services</vt:lpstr>
      <vt:lpstr>Configuración de Reporting Services</vt:lpstr>
      <vt:lpstr>Configuración de Reporting Services</vt:lpstr>
      <vt:lpstr>Configuración de Reporting Services</vt:lpstr>
      <vt:lpstr>Configuración de Reporting Services</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Creación de un reporte sencillo</vt:lpstr>
      <vt:lpstr>Mejorando el reporte</vt:lpstr>
      <vt:lpstr>Mejorando el reporte</vt:lpstr>
      <vt:lpstr>Mejorando el reporte</vt:lpstr>
      <vt:lpstr>Mejorando el reporte</vt:lpstr>
      <vt:lpstr>Mejorando el reporte</vt:lpstr>
      <vt:lpstr>Mejorando el reporte</vt:lpstr>
      <vt:lpstr>Mejorando el reporte</vt:lpstr>
      <vt:lpstr>Mejorando el reporte</vt:lpstr>
      <vt:lpstr>Mejorando el reporte</vt:lpstr>
      <vt:lpstr>Mejorando el reporte</vt:lpstr>
      <vt:lpstr>Mejorando el reporte</vt:lpstr>
      <vt:lpstr>Mejorando el reporte</vt:lpstr>
      <vt:lpstr>Mejorando el reporte</vt:lpstr>
      <vt:lpstr>Agregando información calculada</vt:lpstr>
      <vt:lpstr>Agregando información calculada</vt:lpstr>
      <vt:lpstr>Agregando información calculada</vt:lpstr>
      <vt:lpstr>Agregando información calculada</vt:lpstr>
      <vt:lpstr>Agregando información calculada</vt:lpstr>
      <vt:lpstr>Agregando información calculada</vt:lpstr>
      <vt:lpstr>Agregando información calculada</vt:lpstr>
      <vt:lpstr>Filtros</vt:lpstr>
      <vt:lpstr>Filtros</vt:lpstr>
      <vt:lpstr>Filtros</vt:lpstr>
      <vt:lpstr>Parámetros</vt:lpstr>
      <vt:lpstr>Parámetros</vt:lpstr>
      <vt:lpstr>Parámetros</vt:lpstr>
      <vt:lpstr>Parámetros</vt:lpstr>
      <vt:lpstr>Parámetros</vt:lpstr>
      <vt:lpstr>Parámetros</vt:lpstr>
      <vt:lpstr>Parámetros</vt:lpstr>
      <vt:lpstr>Parámetros</vt:lpstr>
      <vt:lpstr>Gráficos</vt:lpstr>
      <vt:lpstr>Gráficos</vt:lpstr>
      <vt:lpstr>Gráficos</vt:lpstr>
      <vt:lpstr>Gráficos</vt:lpstr>
      <vt:lpstr>Gráficos</vt:lpstr>
      <vt:lpstr>Gráficos</vt:lpstr>
      <vt:lpstr>Gráficos</vt:lpstr>
      <vt:lpstr>Operación de Drilldown</vt:lpstr>
      <vt:lpstr>Operación de Drilldown</vt:lpstr>
      <vt:lpstr>Operación de Drilldown</vt:lpstr>
      <vt:lpstr>Operación de Drilldown</vt:lpstr>
      <vt:lpstr>Operación de Drilldown</vt:lpstr>
      <vt:lpstr>Operación de Drilldown</vt:lpstr>
      <vt:lpstr>Operación de Drilldown</vt:lpstr>
      <vt:lpstr>Operación de Drilldown</vt:lpstr>
      <vt:lpstr>Operación de Drilldown</vt:lpstr>
      <vt:lpstr>Operación de Drilldown</vt:lpstr>
      <vt:lpstr>Conclusiones</vt:lpstr>
      <vt:lpstr>Conclusiones</vt:lpstr>
      <vt:lpstr>Conclusiones</vt:lpstr>
      <vt:lpstr>Bibliografía</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dc:creator>
  <cp:lastModifiedBy>Administrator</cp:lastModifiedBy>
  <cp:revision>50</cp:revision>
  <dcterms:created xsi:type="dcterms:W3CDTF">2012-05-27T18:00:52Z</dcterms:created>
  <dcterms:modified xsi:type="dcterms:W3CDTF">2012-05-28T23:28:25Z</dcterms:modified>
</cp:coreProperties>
</file>