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7" r:id="rId18"/>
    <p:sldId id="278" r:id="rId19"/>
    <p:sldId id="279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050069-3031-4735-8742-F534A0BB15DA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419500-F691-4222-B2BD-A36DE0BE5AF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-01.ibm.com/software/data/infosphere/hadoop/" TargetMode="External"/><Relationship Id="rId2" Type="http://schemas.openxmlformats.org/officeDocument/2006/relationships/hyperlink" Target="http://developer.yahoo.com/hadoop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youtube.com/watch?v=Aq0x2z69syM" TargetMode="External"/><Relationship Id="rId4" Type="http://schemas.openxmlformats.org/officeDocument/2006/relationships/hyperlink" Target="http://hadoop.apache.org/common/docs/stable/index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common/docs/stable/single_node_setup.html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sentidoweb.com/2007/11/21/hadoop-plataforma-para-trabajar-con-gran-cantidad-de-datos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bm.com/developerworks/linux/library/os-hadoop-scheduling/index.html?ca=drs-" TargetMode="External"/><Relationship Id="rId5" Type="http://schemas.openxmlformats.org/officeDocument/2006/relationships/hyperlink" Target="http://www.cloudera.com/blog/2008/11/job-scheduling-in-hadoop/" TargetMode="External"/><Relationship Id="rId4" Type="http://schemas.openxmlformats.org/officeDocument/2006/relationships/hyperlink" Target="http://www.youtube.com/watch?v=3nB_0hb-rv0&amp;feature=relat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R" dirty="0" smtClean="0"/>
              <a:t>Stuart </a:t>
            </a:r>
            <a:r>
              <a:rPr lang="es-CR" dirty="0" smtClean="0"/>
              <a:t>Pérez </a:t>
            </a:r>
            <a:r>
              <a:rPr lang="es-CR" dirty="0" smtClean="0"/>
              <a:t>A12729</a:t>
            </a:r>
            <a:endParaRPr lang="es-C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357430"/>
            <a:ext cx="4429156" cy="119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HDFS Manejo de fallos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Fallo en el </a:t>
            </a:r>
            <a:r>
              <a:rPr lang="es-CR" dirty="0" err="1" smtClean="0"/>
              <a:t>NameNode</a:t>
            </a:r>
            <a:endParaRPr lang="es-CR" dirty="0" smtClean="0"/>
          </a:p>
          <a:p>
            <a:pPr marL="742950" lvl="2" indent="-342900"/>
            <a:r>
              <a:rPr lang="es-CR" dirty="0"/>
              <a:t>Las replicas en otros servidores asisten</a:t>
            </a:r>
          </a:p>
          <a:p>
            <a:pPr marL="742950" lvl="2" indent="-342900"/>
            <a:r>
              <a:rPr lang="es-CR" dirty="0"/>
              <a:t>Se copia un </a:t>
            </a:r>
            <a:r>
              <a:rPr lang="es-CR" dirty="0" err="1"/>
              <a:t>FsImage</a:t>
            </a:r>
            <a:r>
              <a:rPr lang="es-CR" dirty="0"/>
              <a:t> y un </a:t>
            </a:r>
            <a:r>
              <a:rPr lang="es-CR" dirty="0" err="1"/>
              <a:t>transaction</a:t>
            </a:r>
            <a:r>
              <a:rPr lang="es-CR" dirty="0"/>
              <a:t> log</a:t>
            </a:r>
          </a:p>
          <a:p>
            <a:pPr lvl="1"/>
            <a:endParaRPr lang="es-CR" dirty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s-CR" sz="2600" dirty="0">
                <a:solidFill>
                  <a:schemeClr val="tx1"/>
                </a:solidFill>
              </a:rPr>
              <a:t>Fallo en </a:t>
            </a:r>
            <a:r>
              <a:rPr lang="es-CR" sz="2600" dirty="0" err="1" smtClean="0">
                <a:solidFill>
                  <a:schemeClr val="tx1"/>
                </a:solidFill>
              </a:rPr>
              <a:t>DataNode</a:t>
            </a:r>
            <a:endParaRPr lang="es-CR" sz="2600" dirty="0" smtClean="0">
              <a:solidFill>
                <a:schemeClr val="tx1"/>
              </a:solidFill>
            </a:endParaRPr>
          </a:p>
          <a:p>
            <a:pPr marL="742950" lvl="2" indent="-342900"/>
            <a:r>
              <a:rPr lang="es-CR" dirty="0" smtClean="0"/>
              <a:t>La aplicación (cliente) busca otro </a:t>
            </a:r>
            <a:r>
              <a:rPr lang="es-CR" dirty="0" err="1" smtClean="0"/>
              <a:t>dataNode</a:t>
            </a:r>
            <a:r>
              <a:rPr lang="es-CR" dirty="0" smtClean="0"/>
              <a:t> con la misma información o parte de ella (replica)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5216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HDFS Verificación de datos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Se usa </a:t>
            </a:r>
            <a:r>
              <a:rPr lang="es-CR" dirty="0" err="1" smtClean="0"/>
              <a:t>Checksum</a:t>
            </a:r>
            <a:r>
              <a:rPr lang="es-CR" dirty="0" smtClean="0"/>
              <a:t> para validar</a:t>
            </a:r>
          </a:p>
          <a:p>
            <a:pPr lvl="1"/>
            <a:r>
              <a:rPr lang="es-CR" dirty="0" smtClean="0"/>
              <a:t>Se usa CRC32</a:t>
            </a:r>
          </a:p>
          <a:p>
            <a:r>
              <a:rPr lang="es-CR" dirty="0" smtClean="0"/>
              <a:t>Creación de archivos</a:t>
            </a:r>
          </a:p>
          <a:p>
            <a:pPr lvl="1"/>
            <a:r>
              <a:rPr lang="es-CR" dirty="0" smtClean="0"/>
              <a:t>El cliente crea archivo y se hace </a:t>
            </a:r>
            <a:r>
              <a:rPr lang="es-CR" dirty="0" err="1" smtClean="0"/>
              <a:t>checksum</a:t>
            </a:r>
            <a:r>
              <a:rPr lang="es-CR" dirty="0" smtClean="0"/>
              <a:t> por cada 512 bytes</a:t>
            </a:r>
          </a:p>
          <a:p>
            <a:pPr lvl="1"/>
            <a:r>
              <a:rPr lang="es-CR" dirty="0" err="1" smtClean="0"/>
              <a:t>DataNode</a:t>
            </a:r>
            <a:r>
              <a:rPr lang="es-CR" dirty="0" smtClean="0"/>
              <a:t> guarda el </a:t>
            </a:r>
            <a:r>
              <a:rPr lang="es-CR" dirty="0" err="1" smtClean="0"/>
              <a:t>checksum</a:t>
            </a:r>
            <a:endParaRPr lang="es-CR" dirty="0" smtClean="0"/>
          </a:p>
          <a:p>
            <a:r>
              <a:rPr lang="es-CR" dirty="0" smtClean="0"/>
              <a:t>Acceso a archivos</a:t>
            </a:r>
          </a:p>
          <a:p>
            <a:pPr lvl="1"/>
            <a:r>
              <a:rPr lang="es-CR" dirty="0" smtClean="0"/>
              <a:t>El cliente recupera los datos y el </a:t>
            </a:r>
            <a:r>
              <a:rPr lang="es-CR" dirty="0" err="1" smtClean="0"/>
              <a:t>checksum</a:t>
            </a:r>
            <a:r>
              <a:rPr lang="es-CR" dirty="0" smtClean="0"/>
              <a:t> del </a:t>
            </a:r>
            <a:r>
              <a:rPr lang="es-CR" dirty="0" err="1" smtClean="0"/>
              <a:t>DataNode</a:t>
            </a:r>
            <a:endParaRPr lang="es-CR" dirty="0" smtClean="0"/>
          </a:p>
          <a:p>
            <a:pPr lvl="1"/>
            <a:r>
              <a:rPr lang="es-CR" dirty="0" smtClean="0"/>
              <a:t>Si la validación falla, el cliente se mueve a una replica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MapReduce</a:t>
            </a:r>
            <a:r>
              <a:rPr lang="es-CR" dirty="0" smtClean="0"/>
              <a:t> – proceso distribuido</a:t>
            </a:r>
            <a:endParaRPr lang="es-C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58204" cy="900106"/>
          </a:xfrm>
        </p:spPr>
        <p:txBody>
          <a:bodyPr/>
          <a:lstStyle/>
          <a:p>
            <a:r>
              <a:rPr lang="es-CR" dirty="0" smtClean="0"/>
              <a:t>Conteo de palabras en un archivo gigante…</a:t>
            </a:r>
            <a:endParaRPr lang="es-C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8215370" cy="307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MapReduce</a:t>
            </a:r>
            <a:r>
              <a:rPr lang="es-CR" dirty="0" smtClean="0"/>
              <a:t> – proceso distribuido</a:t>
            </a:r>
            <a:endParaRPr lang="es-C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258204" cy="900106"/>
          </a:xfrm>
        </p:spPr>
        <p:txBody>
          <a:bodyPr/>
          <a:lstStyle/>
          <a:p>
            <a:r>
              <a:rPr lang="es-CR" dirty="0" smtClean="0"/>
              <a:t>Datos: lista de palabras y valores…</a:t>
            </a:r>
            <a:endParaRPr lang="es-C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7858180" cy="359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5348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MapReduce</a:t>
            </a:r>
            <a:r>
              <a:rPr lang="es-CR" dirty="0" smtClean="0"/>
              <a:t>: Flujo de datos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543560" cy="4525963"/>
          </a:xfrm>
        </p:spPr>
        <p:txBody>
          <a:bodyPr>
            <a:normAutofit/>
          </a:bodyPr>
          <a:lstStyle/>
          <a:p>
            <a:r>
              <a:rPr lang="es-CR" dirty="0" smtClean="0"/>
              <a:t>Tareas de usuario son reducidas en Mapeos y reducciones</a:t>
            </a:r>
          </a:p>
          <a:p>
            <a:r>
              <a:rPr lang="es-CR" dirty="0" smtClean="0"/>
              <a:t>Los datos son convertidos en “</a:t>
            </a:r>
            <a:r>
              <a:rPr lang="es-CR" dirty="0" err="1" smtClean="0"/>
              <a:t>keys</a:t>
            </a:r>
            <a:r>
              <a:rPr lang="es-CR" dirty="0" smtClean="0"/>
              <a:t>” y “</a:t>
            </a:r>
            <a:r>
              <a:rPr lang="es-CR" dirty="0" err="1" smtClean="0"/>
              <a:t>values</a:t>
            </a:r>
            <a:r>
              <a:rPr lang="es-CR" dirty="0" smtClean="0"/>
              <a:t>”</a:t>
            </a:r>
          </a:p>
          <a:p>
            <a:r>
              <a:rPr lang="es-CR" dirty="0" smtClean="0"/>
              <a:t>Tareas de mapeo: invoca al </a:t>
            </a:r>
            <a:r>
              <a:rPr lang="es-CR" dirty="0" err="1" smtClean="0"/>
              <a:t>mapper</a:t>
            </a:r>
            <a:endParaRPr lang="es-CR" dirty="0" smtClean="0"/>
          </a:p>
          <a:p>
            <a:endParaRPr lang="es-CR" dirty="0" smtClean="0"/>
          </a:p>
          <a:p>
            <a:r>
              <a:rPr lang="es-CR" dirty="0" smtClean="0"/>
              <a:t>Tareas </a:t>
            </a:r>
            <a:r>
              <a:rPr lang="es-CR" dirty="0" smtClean="0"/>
              <a:t>de reducción: invoca </a:t>
            </a:r>
            <a:r>
              <a:rPr lang="es-CR" dirty="0" err="1" smtClean="0"/>
              <a:t>Reducer</a:t>
            </a:r>
            <a:endParaRPr lang="es-CR" dirty="0" smtClean="0"/>
          </a:p>
          <a:p>
            <a:pPr lvl="1"/>
            <a:r>
              <a:rPr lang="es-CR" dirty="0" smtClean="0"/>
              <a:t>Llamado una ves por cada </a:t>
            </a:r>
            <a:r>
              <a:rPr lang="es-CR" dirty="0" err="1" smtClean="0"/>
              <a:t>key</a:t>
            </a:r>
            <a:r>
              <a:rPr lang="es-CR" dirty="0" smtClean="0"/>
              <a:t>, en </a:t>
            </a:r>
            <a:r>
              <a:rPr lang="es-CR" dirty="0" smtClean="0"/>
              <a:t>orden</a:t>
            </a:r>
            <a:endParaRPr lang="es-CR" dirty="0" smtClean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5857884" y="1142984"/>
            <a:ext cx="3176586" cy="399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2538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Arquitectura </a:t>
            </a:r>
            <a:r>
              <a:rPr lang="es-CR" dirty="0" err="1" smtClean="0"/>
              <a:t>Map</a:t>
            </a:r>
            <a:r>
              <a:rPr lang="es-CR" dirty="0" smtClean="0"/>
              <a:t>-Reduce</a:t>
            </a:r>
            <a:endParaRPr lang="es-CR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/>
              <a:t>Arquitectura Maestro – Esclavo</a:t>
            </a:r>
          </a:p>
          <a:p>
            <a:r>
              <a:rPr lang="es-CR" dirty="0" err="1" smtClean="0"/>
              <a:t>Map</a:t>
            </a:r>
            <a:r>
              <a:rPr lang="es-CR" dirty="0" smtClean="0"/>
              <a:t>-Reduce Maestro “</a:t>
            </a:r>
            <a:r>
              <a:rPr lang="es-CR" dirty="0" err="1" smtClean="0"/>
              <a:t>Jobtracker</a:t>
            </a:r>
            <a:r>
              <a:rPr lang="es-CR" dirty="0" smtClean="0"/>
              <a:t>”</a:t>
            </a:r>
          </a:p>
          <a:p>
            <a:pPr lvl="1"/>
            <a:r>
              <a:rPr lang="es-CR" dirty="0" smtClean="0"/>
              <a:t>Recibe las solicitudes MR de los usuarios</a:t>
            </a:r>
          </a:p>
          <a:p>
            <a:pPr lvl="1"/>
            <a:r>
              <a:rPr lang="es-CR" dirty="0" smtClean="0"/>
              <a:t>Asigna tareas MR a los “</a:t>
            </a:r>
            <a:r>
              <a:rPr lang="es-CR" dirty="0" err="1" smtClean="0"/>
              <a:t>tasktrackers</a:t>
            </a:r>
            <a:r>
              <a:rPr lang="es-CR" dirty="0" smtClean="0"/>
              <a:t>”</a:t>
            </a:r>
          </a:p>
          <a:p>
            <a:pPr lvl="1"/>
            <a:r>
              <a:rPr lang="es-CR" dirty="0" smtClean="0"/>
              <a:t>Monitorea las tareas y las re-ejecuta si fallan</a:t>
            </a:r>
          </a:p>
          <a:p>
            <a:r>
              <a:rPr lang="es-CR" dirty="0" err="1" smtClean="0"/>
              <a:t>Map</a:t>
            </a:r>
            <a:r>
              <a:rPr lang="es-CR" dirty="0" smtClean="0"/>
              <a:t>-Reduce </a:t>
            </a:r>
            <a:r>
              <a:rPr lang="es-CR" dirty="0" smtClean="0"/>
              <a:t>Esclavo </a:t>
            </a:r>
            <a:r>
              <a:rPr lang="es-CR" dirty="0" smtClean="0"/>
              <a:t>“</a:t>
            </a:r>
            <a:r>
              <a:rPr lang="es-CR" dirty="0" err="1" smtClean="0"/>
              <a:t>Tasktrackers</a:t>
            </a:r>
            <a:r>
              <a:rPr lang="es-CR" dirty="0" smtClean="0"/>
              <a:t>”</a:t>
            </a:r>
          </a:p>
          <a:p>
            <a:pPr lvl="1"/>
            <a:r>
              <a:rPr lang="es-CR" dirty="0" smtClean="0"/>
              <a:t>Ejecuta las tareas MR que le indica el “</a:t>
            </a:r>
            <a:r>
              <a:rPr lang="es-CR" dirty="0" err="1" smtClean="0"/>
              <a:t>jobtracker</a:t>
            </a:r>
            <a:r>
              <a:rPr lang="es-CR" dirty="0" smtClean="0"/>
              <a:t>”</a:t>
            </a:r>
          </a:p>
          <a:p>
            <a:pPr lvl="1"/>
            <a:r>
              <a:rPr lang="es-CR" dirty="0" smtClean="0"/>
              <a:t>Maneja almacenamiento y transmisión de datos</a:t>
            </a:r>
          </a:p>
          <a:p>
            <a:r>
              <a:rPr lang="es-CR" dirty="0" smtClean="0"/>
              <a:t>Framework genérico y reusable</a:t>
            </a:r>
          </a:p>
          <a:p>
            <a:pPr lvl="1"/>
            <a:r>
              <a:rPr lang="es-CR" dirty="0" smtClean="0"/>
              <a:t>Se ajusta a varios sistemas de archivos</a:t>
            </a:r>
          </a:p>
          <a:p>
            <a:pPr lvl="1"/>
            <a:r>
              <a:rPr lang="es-CR" dirty="0" smtClean="0"/>
              <a:t>Los formatos de entrada y salida pueden ser definidos por el usuario</a:t>
            </a:r>
            <a:endParaRPr lang="es-C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Clúster </a:t>
            </a:r>
            <a:r>
              <a:rPr lang="es-CR" dirty="0" err="1" smtClean="0"/>
              <a:t>Hadoop</a:t>
            </a:r>
            <a:r>
              <a:rPr lang="es-CR" dirty="0" smtClean="0"/>
              <a:t>: HDFS+MR</a:t>
            </a:r>
            <a:endParaRPr lang="es-C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7571" y="1600201"/>
            <a:ext cx="7088858" cy="37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2604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Programador de tareas </a:t>
            </a:r>
            <a:r>
              <a:rPr lang="es-ES" dirty="0" err="1" smtClean="0"/>
              <a:t>Hadoop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Hasta el 2008 </a:t>
            </a:r>
            <a:r>
              <a:rPr lang="es-ES" dirty="0" err="1" smtClean="0"/>
              <a:t>hadoop</a:t>
            </a:r>
            <a:r>
              <a:rPr lang="es-ES" dirty="0" smtClean="0"/>
              <a:t> usaba una pila para almacenar los trabajos del </a:t>
            </a:r>
            <a:r>
              <a:rPr lang="es-ES" dirty="0" err="1" smtClean="0"/>
              <a:t>jobTracker</a:t>
            </a:r>
            <a:r>
              <a:rPr lang="es-ES" dirty="0" smtClean="0"/>
              <a:t>.</a:t>
            </a:r>
          </a:p>
          <a:p>
            <a:r>
              <a:rPr lang="es-ES" dirty="0" smtClean="0"/>
              <a:t>Se implementa un programador para las tareas, independiente del </a:t>
            </a:r>
            <a:r>
              <a:rPr lang="es-ES" dirty="0" err="1" smtClean="0"/>
              <a:t>jobTracker</a:t>
            </a:r>
            <a:r>
              <a:rPr lang="es-ES" dirty="0" smtClean="0"/>
              <a:t> y de forma de </a:t>
            </a:r>
            <a:r>
              <a:rPr lang="es-ES" dirty="0" err="1" smtClean="0"/>
              <a:t>pluggin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Facebook</a:t>
            </a:r>
            <a:r>
              <a:rPr lang="es-ES" dirty="0" smtClean="0"/>
              <a:t> utiliza el </a:t>
            </a:r>
            <a:r>
              <a:rPr lang="es-ES" dirty="0" err="1" smtClean="0"/>
              <a:t>Fair</a:t>
            </a:r>
            <a:r>
              <a:rPr lang="es-ES" dirty="0" smtClean="0"/>
              <a:t> </a:t>
            </a:r>
            <a:r>
              <a:rPr lang="es-ES" dirty="0" err="1" smtClean="0"/>
              <a:t>scheduler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Yahoo</a:t>
            </a:r>
            <a:r>
              <a:rPr lang="es-ES" dirty="0" smtClean="0"/>
              <a:t> crea el </a:t>
            </a:r>
            <a:r>
              <a:rPr lang="es-ES" dirty="0" err="1" smtClean="0"/>
              <a:t>Capacity</a:t>
            </a:r>
            <a:r>
              <a:rPr lang="es-ES" dirty="0" smtClean="0"/>
              <a:t> </a:t>
            </a:r>
            <a:r>
              <a:rPr lang="es-ES" dirty="0" err="1" smtClean="0"/>
              <a:t>scheduler</a:t>
            </a:r>
            <a:endParaRPr lang="es-E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4042" y="5643578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Fair</a:t>
            </a:r>
            <a:r>
              <a:rPr lang="es-ES" dirty="0" smtClean="0"/>
              <a:t> </a:t>
            </a:r>
            <a:r>
              <a:rPr lang="es-ES" dirty="0" err="1" smtClean="0"/>
              <a:t>scheduler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Cada trabajo obtiene una cantidad igual de los recursos disponibles</a:t>
            </a:r>
          </a:p>
          <a:p>
            <a:endParaRPr lang="es-ES" dirty="0" smtClean="0"/>
          </a:p>
          <a:p>
            <a:r>
              <a:rPr lang="es-ES" dirty="0" smtClean="0"/>
              <a:t>Se crean pilas de trabajo, el programador asigna recursos de manera igualitaria</a:t>
            </a:r>
          </a:p>
          <a:p>
            <a:endParaRPr lang="es-ES" dirty="0" smtClean="0"/>
          </a:p>
          <a:p>
            <a:r>
              <a:rPr lang="es-ES" dirty="0" smtClean="0"/>
              <a:t>A cada usuario se le asigna una pila, si un usuario envía muchos trabajos, se comparten las capacidades del clúster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6918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Capacity</a:t>
            </a:r>
            <a:r>
              <a:rPr lang="es-ES" dirty="0" smtClean="0"/>
              <a:t> </a:t>
            </a:r>
            <a:r>
              <a:rPr lang="es-ES" dirty="0" err="1" smtClean="0"/>
              <a:t>Scheduler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usuario define colas y les asigna nombres</a:t>
            </a:r>
          </a:p>
          <a:p>
            <a:endParaRPr lang="es-ES" dirty="0" smtClean="0"/>
          </a:p>
          <a:p>
            <a:r>
              <a:rPr lang="es-ES" dirty="0" smtClean="0"/>
              <a:t>El programador asigna recursos a las colas mientras estas contengan trabajos</a:t>
            </a:r>
          </a:p>
          <a:p>
            <a:endParaRPr lang="es-ES" dirty="0" smtClean="0"/>
          </a:p>
          <a:p>
            <a:r>
              <a:rPr lang="es-ES" dirty="0" smtClean="0"/>
              <a:t>El programador utiliza FIFO con prioridades para definir que cola ingresa primero</a:t>
            </a:r>
          </a:p>
          <a:p>
            <a:endParaRPr lang="es-ES" dirty="0" smtClean="0"/>
          </a:p>
          <a:p>
            <a:r>
              <a:rPr lang="es-ES" dirty="0" smtClean="0"/>
              <a:t>Se puede colocar un porcentaje limite a las tareas de un solo usuario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9794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Agenda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Que es </a:t>
            </a:r>
            <a:r>
              <a:rPr lang="es-CR" dirty="0" err="1" smtClean="0"/>
              <a:t>Hadoop</a:t>
            </a:r>
            <a:endParaRPr lang="es-CR" dirty="0" smtClean="0"/>
          </a:p>
          <a:p>
            <a:r>
              <a:rPr lang="es-CR" dirty="0" smtClean="0"/>
              <a:t>Porque usarlo</a:t>
            </a:r>
          </a:p>
          <a:p>
            <a:r>
              <a:rPr lang="es-CR" dirty="0" smtClean="0"/>
              <a:t>Componentes de </a:t>
            </a:r>
            <a:r>
              <a:rPr lang="es-CR" dirty="0" err="1" smtClean="0"/>
              <a:t>Hadoop</a:t>
            </a:r>
            <a:endParaRPr lang="es-CR" dirty="0" smtClean="0"/>
          </a:p>
          <a:p>
            <a:pPr lvl="1"/>
            <a:r>
              <a:rPr lang="es-CR" dirty="0" smtClean="0"/>
              <a:t>HDFS</a:t>
            </a:r>
          </a:p>
          <a:p>
            <a:pPr lvl="1"/>
            <a:r>
              <a:rPr lang="es-CR" dirty="0" err="1" smtClean="0"/>
              <a:t>MapReduce</a:t>
            </a:r>
            <a:endParaRPr lang="es-CR" dirty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s-CR" sz="2600" dirty="0" err="1" smtClean="0">
                <a:solidFill>
                  <a:schemeClr val="tx1"/>
                </a:solidFill>
              </a:rPr>
              <a:t>Cluster</a:t>
            </a:r>
            <a:r>
              <a:rPr lang="es-CR" sz="2600" dirty="0" smtClean="0">
                <a:solidFill>
                  <a:schemeClr val="tx1"/>
                </a:solidFill>
              </a:rPr>
              <a:t> </a:t>
            </a:r>
            <a:r>
              <a:rPr lang="es-CR" sz="2600" dirty="0" err="1" smtClean="0">
                <a:solidFill>
                  <a:schemeClr val="tx1"/>
                </a:solidFill>
              </a:rPr>
              <a:t>Hadoop</a:t>
            </a:r>
            <a:r>
              <a:rPr lang="es-CR" sz="2600" dirty="0" smtClean="0">
                <a:solidFill>
                  <a:schemeClr val="tx1"/>
                </a:solidFill>
              </a:rPr>
              <a:t> (HDFS + MR</a:t>
            </a:r>
            <a:r>
              <a:rPr lang="es-CR" sz="2600" dirty="0" smtClean="0">
                <a:solidFill>
                  <a:schemeClr val="tx1"/>
                </a:solidFill>
              </a:rPr>
              <a:t>)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s-CR" sz="2600" dirty="0" err="1" smtClean="0">
                <a:solidFill>
                  <a:schemeClr val="tx1"/>
                </a:solidFill>
              </a:rPr>
              <a:t>Hadoop</a:t>
            </a:r>
            <a:r>
              <a:rPr lang="es-CR" sz="2600" dirty="0" smtClean="0">
                <a:solidFill>
                  <a:schemeClr val="tx1"/>
                </a:solidFill>
              </a:rPr>
              <a:t> </a:t>
            </a:r>
            <a:r>
              <a:rPr lang="es-CR" sz="2600" dirty="0" err="1" smtClean="0">
                <a:solidFill>
                  <a:schemeClr val="tx1"/>
                </a:solidFill>
              </a:rPr>
              <a:t>Scheduler</a:t>
            </a:r>
            <a:endParaRPr lang="es-CR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s-CR" sz="2600" dirty="0" smtClean="0">
                <a:solidFill>
                  <a:schemeClr val="tx1"/>
                </a:solidFill>
              </a:rPr>
              <a:t>Conclusiones</a:t>
            </a:r>
            <a:endParaRPr lang="es-CR" sz="260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s-CR" dirty="0" smtClean="0"/>
          </a:p>
          <a:p>
            <a:endParaRPr lang="es-C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Conclusiones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Hardware siempre propenso a </a:t>
            </a:r>
            <a:r>
              <a:rPr lang="es-CR" dirty="0" smtClean="0"/>
              <a:t>fallos</a:t>
            </a:r>
          </a:p>
          <a:p>
            <a:endParaRPr lang="es-CR" dirty="0" smtClean="0"/>
          </a:p>
          <a:p>
            <a:r>
              <a:rPr lang="es-CR" dirty="0" smtClean="0"/>
              <a:t>Toneladas de información centralizada – mala </a:t>
            </a:r>
            <a:r>
              <a:rPr lang="es-CR" dirty="0" smtClean="0"/>
              <a:t>idea</a:t>
            </a:r>
          </a:p>
          <a:p>
            <a:endParaRPr lang="es-CR" dirty="0" smtClean="0"/>
          </a:p>
          <a:p>
            <a:r>
              <a:rPr lang="es-CR" dirty="0" smtClean="0"/>
              <a:t>Información desordenada – perdida para la </a:t>
            </a:r>
            <a:r>
              <a:rPr lang="es-CR" dirty="0" smtClean="0"/>
              <a:t>empresa</a:t>
            </a:r>
            <a:endParaRPr lang="es-CR" dirty="0" smtClean="0"/>
          </a:p>
          <a:p>
            <a:r>
              <a:rPr lang="es-CR" dirty="0" smtClean="0"/>
              <a:t>Datos crecen de manera </a:t>
            </a:r>
            <a:r>
              <a:rPr lang="es-CR" dirty="0" smtClean="0"/>
              <a:t>incontrolable</a:t>
            </a:r>
          </a:p>
          <a:p>
            <a:pPr lvl="1"/>
            <a:r>
              <a:rPr lang="es-CR" dirty="0" err="1" smtClean="0"/>
              <a:t>Facebook</a:t>
            </a:r>
            <a:r>
              <a:rPr lang="es-CR" dirty="0" smtClean="0"/>
              <a:t> para marzo 2011 tenia 30 PB, 3 mil veces mas grande que la librería del congreso</a:t>
            </a:r>
            <a:endParaRPr lang="es-CR" dirty="0" smtClean="0"/>
          </a:p>
          <a:p>
            <a:r>
              <a:rPr lang="es-CR" dirty="0" smtClean="0"/>
              <a:t>Clúster son la solución para el manejo de información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5546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Conclusiones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err="1" smtClean="0"/>
              <a:t>Hadoop</a:t>
            </a:r>
            <a:r>
              <a:rPr lang="es-CR" dirty="0" smtClean="0"/>
              <a:t>: Solución a manejo de datos de gran </a:t>
            </a:r>
            <a:r>
              <a:rPr lang="es-CR" dirty="0" smtClean="0"/>
              <a:t>escala</a:t>
            </a:r>
          </a:p>
          <a:p>
            <a:endParaRPr lang="es-CR" dirty="0" smtClean="0"/>
          </a:p>
          <a:p>
            <a:r>
              <a:rPr lang="es-CR" dirty="0" smtClean="0"/>
              <a:t>Velocidad y confiabilidad de los </a:t>
            </a:r>
            <a:r>
              <a:rPr lang="es-CR" dirty="0" smtClean="0"/>
              <a:t>datos</a:t>
            </a:r>
          </a:p>
          <a:p>
            <a:endParaRPr lang="es-CR" dirty="0" smtClean="0"/>
          </a:p>
          <a:p>
            <a:r>
              <a:rPr lang="es-CR" dirty="0" smtClean="0"/>
              <a:t>Software libre, adaptable a cualquier </a:t>
            </a:r>
            <a:r>
              <a:rPr lang="es-CR" dirty="0" smtClean="0"/>
              <a:t>necesidad</a:t>
            </a:r>
          </a:p>
          <a:p>
            <a:endParaRPr lang="es-CR" dirty="0" smtClean="0"/>
          </a:p>
          <a:p>
            <a:r>
              <a:rPr lang="es-CR" dirty="0" smtClean="0"/>
              <a:t>Soporte de grandes </a:t>
            </a:r>
            <a:r>
              <a:rPr lang="es-CR" dirty="0" smtClean="0"/>
              <a:t>compañías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Referencias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sz="2400" dirty="0" smtClean="0">
                <a:hlinkClick r:id="rId2"/>
              </a:rPr>
              <a:t>http://developer.yahoo.com/hadoop/</a:t>
            </a:r>
            <a:endParaRPr lang="es-CR" sz="2400" dirty="0" smtClean="0"/>
          </a:p>
          <a:p>
            <a:endParaRPr lang="es-CR" sz="2400" dirty="0" smtClean="0"/>
          </a:p>
          <a:p>
            <a:r>
              <a:rPr lang="es-CR" sz="2400" dirty="0" smtClean="0">
                <a:hlinkClick r:id="rId3"/>
              </a:rPr>
              <a:t>http://www-01.ibm.com/software/data/infosphere/hadoop/</a:t>
            </a:r>
            <a:endParaRPr lang="es-CR" sz="2400" dirty="0" smtClean="0"/>
          </a:p>
          <a:p>
            <a:endParaRPr lang="es-CR" sz="2400" dirty="0" smtClean="0"/>
          </a:p>
          <a:p>
            <a:r>
              <a:rPr lang="es-CR" sz="2400" dirty="0" smtClean="0">
                <a:hlinkClick r:id="rId4"/>
              </a:rPr>
              <a:t>http://hadoop.apache.org/common/docs/stable/index.html</a:t>
            </a:r>
            <a:endParaRPr lang="es-CR" sz="2400" dirty="0" smtClean="0"/>
          </a:p>
          <a:p>
            <a:endParaRPr lang="es-CR" sz="2400" dirty="0" smtClean="0"/>
          </a:p>
          <a:p>
            <a:r>
              <a:rPr lang="es-CR" sz="2400" dirty="0" smtClean="0">
                <a:hlinkClick r:id="rId5"/>
              </a:rPr>
              <a:t>http://www.youtube.com/watch?v=Aq0x2z69syM</a:t>
            </a:r>
            <a:endParaRPr lang="es-C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20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Referencias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sz="2000" dirty="0" smtClean="0">
                <a:hlinkClick r:id="rId2"/>
              </a:rPr>
              <a:t>http://sentidoweb.com/2007/11/21/hadoop-plataforma-para-trabajar-con-gran-cantidad-de-datos.php</a:t>
            </a:r>
            <a:endParaRPr lang="es-CR" sz="2000" dirty="0" smtClean="0"/>
          </a:p>
          <a:p>
            <a:endParaRPr lang="es-CR" sz="2000" dirty="0" smtClean="0"/>
          </a:p>
          <a:p>
            <a:r>
              <a:rPr lang="es-CR" sz="2000" dirty="0" smtClean="0">
                <a:hlinkClick r:id="rId3"/>
              </a:rPr>
              <a:t>http://hadoop.apache.org/common/docs/stable/single_node_setup.html</a:t>
            </a:r>
            <a:endParaRPr lang="es-CR" sz="2000" dirty="0" smtClean="0"/>
          </a:p>
          <a:p>
            <a:endParaRPr lang="es-CR" sz="2000" dirty="0" smtClean="0"/>
          </a:p>
          <a:p>
            <a:r>
              <a:rPr lang="es-CR" sz="2000" dirty="0" smtClean="0">
                <a:hlinkClick r:id="rId4"/>
              </a:rPr>
              <a:t>http://</a:t>
            </a:r>
            <a:r>
              <a:rPr lang="es-CR" sz="2000" dirty="0" smtClean="0">
                <a:hlinkClick r:id="rId4"/>
              </a:rPr>
              <a:t>www.youtube.com/watch?v=3nB_0hb-rv0&amp;feature=related</a:t>
            </a:r>
            <a:endParaRPr lang="es-CR" sz="2000" dirty="0" smtClean="0"/>
          </a:p>
          <a:p>
            <a:endParaRPr lang="es-CR" sz="2000" dirty="0" smtClean="0"/>
          </a:p>
          <a:p>
            <a:r>
              <a:rPr lang="es-ES" sz="2000" dirty="0" smtClean="0">
                <a:hlinkClick r:id="rId5"/>
              </a:rPr>
              <a:t>http://www.cloudera.com/blog/2008/11/job-scheduling-in-hadoop</a:t>
            </a:r>
            <a:r>
              <a:rPr lang="es-ES" sz="2000" dirty="0" smtClean="0">
                <a:hlinkClick r:id="rId5"/>
              </a:rPr>
              <a:t>/</a:t>
            </a:r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 smtClean="0">
                <a:hlinkClick r:id="rId6"/>
              </a:rPr>
              <a:t>http://www.ibm.com/developerworks/linux/library/os-hadoop-scheduling/index.html?ca=drs-</a:t>
            </a:r>
            <a:endParaRPr lang="es-C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620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Que es </a:t>
            </a:r>
            <a:r>
              <a:rPr lang="es-CR" dirty="0" err="1" smtClean="0"/>
              <a:t>hadoop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Apache </a:t>
            </a:r>
            <a:r>
              <a:rPr lang="es-CR" dirty="0" err="1" smtClean="0"/>
              <a:t>Hadoop</a:t>
            </a:r>
            <a:r>
              <a:rPr lang="es-CR" dirty="0" smtClean="0"/>
              <a:t> es un proyecto de software libre para procesar grandes cantidades de datos a </a:t>
            </a:r>
            <a:r>
              <a:rPr lang="es-CR" dirty="0" err="1" smtClean="0"/>
              <a:t>traves</a:t>
            </a:r>
            <a:r>
              <a:rPr lang="es-CR" dirty="0" smtClean="0"/>
              <a:t> de </a:t>
            </a:r>
            <a:r>
              <a:rPr lang="es-CR" dirty="0" err="1" smtClean="0"/>
              <a:t>clusters</a:t>
            </a:r>
            <a:r>
              <a:rPr lang="es-CR" dirty="0" smtClean="0"/>
              <a:t> de servidores</a:t>
            </a:r>
          </a:p>
          <a:p>
            <a:r>
              <a:rPr lang="es-CR" dirty="0" smtClean="0"/>
              <a:t>Permite manejar escalabilidad de los datos, reduce los costos de hardware, es flexible en cuanto al tipo de datos y tolerante a fallos por sus archivos replicados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Uso de </a:t>
            </a:r>
            <a:r>
              <a:rPr lang="es-CR" dirty="0" err="1" smtClean="0"/>
              <a:t>hadoop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Grandes cantidades de información</a:t>
            </a:r>
          </a:p>
          <a:p>
            <a:r>
              <a:rPr lang="es-CR" dirty="0" smtClean="0"/>
              <a:t>Indexación y búsquedas</a:t>
            </a:r>
            <a:endParaRPr lang="es-CR" dirty="0"/>
          </a:p>
          <a:p>
            <a:r>
              <a:rPr lang="es-CR" dirty="0" smtClean="0"/>
              <a:t>Google procesa 400,000,000 GB (400 PB) de datos, por mes, solo en el 2007</a:t>
            </a:r>
          </a:p>
          <a:p>
            <a:r>
              <a:rPr lang="es-CR" dirty="0" smtClean="0"/>
              <a:t>80% de los datos generados por las empresas no están </a:t>
            </a:r>
            <a:r>
              <a:rPr lang="es-CR" dirty="0" smtClean="0"/>
              <a:t>organizados, cómo </a:t>
            </a:r>
            <a:r>
              <a:rPr lang="es-CR" dirty="0" smtClean="0"/>
              <a:t>analizarlos?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Componentes </a:t>
            </a:r>
            <a:r>
              <a:rPr lang="es-CR" dirty="0" err="1" smtClean="0"/>
              <a:t>Hadoop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829312" cy="4525963"/>
          </a:xfrm>
        </p:spPr>
        <p:txBody>
          <a:bodyPr>
            <a:normAutofit/>
          </a:bodyPr>
          <a:lstStyle/>
          <a:p>
            <a:r>
              <a:rPr lang="es-CR" dirty="0" smtClean="0"/>
              <a:t>HDFS: Sistema de archivos distribuidos de </a:t>
            </a:r>
            <a:r>
              <a:rPr lang="es-CR" dirty="0" err="1" smtClean="0"/>
              <a:t>hadoop</a:t>
            </a:r>
            <a:endParaRPr lang="es-CR" dirty="0" smtClean="0"/>
          </a:p>
          <a:p>
            <a:pPr lvl="1">
              <a:buFont typeface="Arial" pitchFamily="34" charset="0"/>
              <a:buChar char="•"/>
            </a:pPr>
            <a:r>
              <a:rPr lang="es-CR" dirty="0" smtClean="0"/>
              <a:t>Modelado del GFS(</a:t>
            </a:r>
            <a:r>
              <a:rPr lang="es-CR" dirty="0" err="1" smtClean="0"/>
              <a:t>google</a:t>
            </a:r>
            <a:r>
              <a:rPr lang="es-CR" dirty="0" smtClean="0"/>
              <a:t> </a:t>
            </a:r>
            <a:r>
              <a:rPr lang="es-CR" dirty="0" err="1" smtClean="0"/>
              <a:t>file</a:t>
            </a:r>
            <a:r>
              <a:rPr lang="es-CR" dirty="0" smtClean="0"/>
              <a:t> </a:t>
            </a:r>
            <a:r>
              <a:rPr lang="es-CR" dirty="0" err="1" smtClean="0"/>
              <a:t>system</a:t>
            </a:r>
            <a:r>
              <a:rPr lang="es-CR" dirty="0" smtClean="0"/>
              <a:t>)</a:t>
            </a:r>
          </a:p>
          <a:p>
            <a:pPr lvl="1"/>
            <a:endParaRPr lang="es-CR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s-CR" sz="3200" dirty="0"/>
              <a:t>Framework de procesamiento distribuido</a:t>
            </a:r>
          </a:p>
          <a:p>
            <a:pPr lvl="1">
              <a:buFont typeface="Arial" pitchFamily="34" charset="0"/>
              <a:buChar char="•"/>
            </a:pPr>
            <a:r>
              <a:rPr lang="es-CR" dirty="0"/>
              <a:t>Usa el procesamiento </a:t>
            </a:r>
            <a:r>
              <a:rPr lang="es-CR" dirty="0" err="1"/>
              <a:t>Map</a:t>
            </a:r>
            <a:r>
              <a:rPr lang="es-CR" dirty="0"/>
              <a:t>/Reduce</a:t>
            </a:r>
          </a:p>
          <a:p>
            <a:pPr lvl="1">
              <a:buFont typeface="Arial" pitchFamily="34" charset="0"/>
              <a:buNone/>
            </a:pPr>
            <a:r>
              <a:rPr lang="es-CR" sz="3200" dirty="0"/>
              <a:t>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500174"/>
            <a:ext cx="255280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2142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HDFS – Sistema de Archivos Distribuido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Sistema de almacenamiento distribuido</a:t>
            </a:r>
          </a:p>
          <a:p>
            <a:pPr lvl="1"/>
            <a:r>
              <a:rPr lang="es-CR" dirty="0" smtClean="0"/>
              <a:t>Archivos divididos en blocks grandes, se distribuyen a través del clúster</a:t>
            </a:r>
          </a:p>
          <a:p>
            <a:pPr lvl="1"/>
            <a:r>
              <a:rPr lang="es-CR" dirty="0" smtClean="0"/>
              <a:t>Los blocks son replicados (copiados) para manejo de fallo de hardware</a:t>
            </a:r>
          </a:p>
          <a:p>
            <a:pPr lvl="1"/>
            <a:r>
              <a:rPr lang="es-CR" dirty="0" smtClean="0"/>
              <a:t>Fácil ubicación de los datos, el paso de un servidor a otro es transparente para el cliente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Arquitectura HDFS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Arquitectura de Maestro – Esclavo</a:t>
            </a:r>
          </a:p>
          <a:p>
            <a:r>
              <a:rPr lang="es-CR" dirty="0" smtClean="0"/>
              <a:t>El Maestro: “</a:t>
            </a:r>
            <a:r>
              <a:rPr lang="es-CR" dirty="0" err="1" smtClean="0"/>
              <a:t>Namenode</a:t>
            </a:r>
            <a:r>
              <a:rPr lang="es-CR" dirty="0" smtClean="0"/>
              <a:t>”</a:t>
            </a:r>
          </a:p>
          <a:p>
            <a:pPr lvl="1"/>
            <a:r>
              <a:rPr lang="es-CR" dirty="0" smtClean="0"/>
              <a:t>Maneja los metadatos del todo el sistema de archivos</a:t>
            </a:r>
          </a:p>
          <a:p>
            <a:pPr lvl="1"/>
            <a:r>
              <a:rPr lang="es-CR" dirty="0" smtClean="0"/>
              <a:t>Controla las lecturas y escrituras a archivos</a:t>
            </a:r>
          </a:p>
          <a:p>
            <a:pPr lvl="1"/>
            <a:r>
              <a:rPr lang="es-CR" dirty="0" smtClean="0"/>
              <a:t>Maneja la </a:t>
            </a:r>
            <a:r>
              <a:rPr lang="es-CR" dirty="0" smtClean="0"/>
              <a:t>replicación </a:t>
            </a:r>
            <a:r>
              <a:rPr lang="es-CR" dirty="0" smtClean="0"/>
              <a:t>de los blocks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Arquitectura HDFS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El Esclavo: “</a:t>
            </a:r>
            <a:r>
              <a:rPr lang="es-CR" dirty="0" err="1" smtClean="0"/>
              <a:t>Datanodes</a:t>
            </a:r>
            <a:r>
              <a:rPr lang="es-CR" dirty="0" smtClean="0"/>
              <a:t>”</a:t>
            </a:r>
          </a:p>
          <a:p>
            <a:pPr lvl="1"/>
            <a:r>
              <a:rPr lang="es-CR" dirty="0" smtClean="0"/>
              <a:t>Notifica al maestro sobre los id de los bloques que le pertenecen</a:t>
            </a:r>
          </a:p>
          <a:p>
            <a:pPr lvl="1"/>
            <a:r>
              <a:rPr lang="es-CR" dirty="0" smtClean="0"/>
              <a:t>Recibe las solicitudes de lectura/escritura de los clientes</a:t>
            </a:r>
          </a:p>
          <a:p>
            <a:pPr lvl="1"/>
            <a:r>
              <a:rPr lang="es-CR" dirty="0" smtClean="0"/>
              <a:t>Hace la replicación cuando es ordenada por el maestro</a:t>
            </a:r>
          </a:p>
          <a:p>
            <a:pPr lvl="1"/>
            <a:r>
              <a:rPr lang="es-CR" dirty="0" smtClean="0"/>
              <a:t>Conocimiento de ubicación de los racks</a:t>
            </a:r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Gráfico de Arquitectura</a:t>
            </a:r>
            <a:endParaRPr lang="es-C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509884"/>
            <a:ext cx="8229600" cy="435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5628014"/>
            <a:ext cx="1038222" cy="7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436</TotalTime>
  <Words>783</Words>
  <Application>Microsoft Office PowerPoint</Application>
  <PresentationFormat>Presentación en pantalla (4:3)</PresentationFormat>
  <Paragraphs>139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Origen</vt:lpstr>
      <vt:lpstr>Diapositiva 1</vt:lpstr>
      <vt:lpstr>Agenda</vt:lpstr>
      <vt:lpstr>Que es hadoop</vt:lpstr>
      <vt:lpstr>Uso de hadoop</vt:lpstr>
      <vt:lpstr>Componentes Hadoop</vt:lpstr>
      <vt:lpstr>HDFS – Sistema de Archivos Distribuido</vt:lpstr>
      <vt:lpstr>Arquitectura HDFS </vt:lpstr>
      <vt:lpstr>Arquitectura HDFS </vt:lpstr>
      <vt:lpstr>Gráfico de Arquitectura</vt:lpstr>
      <vt:lpstr>HDFS Manejo de fallos</vt:lpstr>
      <vt:lpstr>HDFS Verificación de datos</vt:lpstr>
      <vt:lpstr>MapReduce – proceso distribuido</vt:lpstr>
      <vt:lpstr>MapReduce – proceso distribuido</vt:lpstr>
      <vt:lpstr>MapReduce: Flujo de datos</vt:lpstr>
      <vt:lpstr>Arquitectura Map-Reduce</vt:lpstr>
      <vt:lpstr>Clúster Hadoop: HDFS+MR</vt:lpstr>
      <vt:lpstr>Programador de tareas Hadoop</vt:lpstr>
      <vt:lpstr>Fair scheduler</vt:lpstr>
      <vt:lpstr>Capacity Scheduler</vt:lpstr>
      <vt:lpstr>Conclusiones</vt:lpstr>
      <vt:lpstr>Conclusiones</vt:lpstr>
      <vt:lpstr>Referencias</vt:lpstr>
      <vt:lpstr>Referencias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UCR</dc:creator>
  <cp:lastModifiedBy>UCR</cp:lastModifiedBy>
  <cp:revision>28</cp:revision>
  <dcterms:created xsi:type="dcterms:W3CDTF">2012-01-15T17:24:15Z</dcterms:created>
  <dcterms:modified xsi:type="dcterms:W3CDTF">2012-01-16T22:51:51Z</dcterms:modified>
</cp:coreProperties>
</file>