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8775E8-500E-491A-ACEC-EF9E8767863F}" type="datetimeFigureOut">
              <a:rPr lang="en-US" smtClean="0"/>
              <a:pPr/>
              <a:t>12/2/2013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CBAAC6-452D-4193-AB1F-647A08783BA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Autenticación</a:t>
            </a:r>
            <a:r>
              <a:rPr lang="en-US" dirty="0" smtClean="0"/>
              <a:t> </a:t>
            </a:r>
            <a:r>
              <a:rPr lang="es-CR" dirty="0" smtClean="0"/>
              <a:t>de usuarios en dispositivos móviles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 smtClean="0"/>
              <a:t>Una solución mediante machine </a:t>
            </a:r>
            <a:r>
              <a:rPr lang="es-CR" dirty="0" smtClean="0"/>
              <a:t>learning</a:t>
            </a:r>
          </a:p>
          <a:p>
            <a:r>
              <a:rPr lang="es-CR" dirty="0" err="1" smtClean="0"/>
              <a:t>Julian</a:t>
            </a:r>
            <a:r>
              <a:rPr lang="es-CR" dirty="0" smtClean="0"/>
              <a:t> Collado A61681</a:t>
            </a:r>
            <a:endParaRPr lang="es-C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Support</a:t>
            </a:r>
            <a:r>
              <a:rPr lang="es-CR" dirty="0" smtClean="0"/>
              <a:t> Vector Machines</a:t>
            </a:r>
            <a:endParaRPr lang="en-US" dirty="0"/>
          </a:p>
        </p:txBody>
      </p:sp>
      <p:pic>
        <p:nvPicPr>
          <p:cNvPr id="6" name="Content Placeholder 5" descr="possibleDividingLin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08445"/>
            <a:ext cx="4038600" cy="2858748"/>
          </a:xfrm>
        </p:spPr>
      </p:pic>
      <p:pic>
        <p:nvPicPr>
          <p:cNvPr id="7" name="Content Placeholder 6" descr="supportVectorsAndMarg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55597"/>
            <a:ext cx="4038600" cy="31644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Support</a:t>
            </a:r>
            <a:r>
              <a:rPr lang="es-CR" dirty="0" smtClean="0"/>
              <a:t> Vector Machines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 descr="supportVectorsAndMarg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55597"/>
            <a:ext cx="4038600" cy="3164444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438400"/>
            <a:ext cx="2213610" cy="5334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429000"/>
            <a:ext cx="2171700" cy="4572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267200"/>
            <a:ext cx="2103120" cy="4572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Support</a:t>
            </a:r>
            <a:r>
              <a:rPr lang="es-CR" dirty="0" smtClean="0"/>
              <a:t> Vector Machines</a:t>
            </a:r>
            <a:endParaRPr lang="en-US" dirty="0"/>
          </a:p>
        </p:txBody>
      </p:sp>
      <p:pic>
        <p:nvPicPr>
          <p:cNvPr id="20" name="Content Placeholder 19" descr="distanci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2171824"/>
            <a:ext cx="2895600" cy="4038259"/>
          </a:xfrm>
        </p:spPr>
      </p:pic>
      <p:pic>
        <p:nvPicPr>
          <p:cNvPr id="21" name="Content Placeholder 20" descr="supportVectorsAndMarg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90800"/>
            <a:ext cx="4038600" cy="3164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Support</a:t>
            </a:r>
            <a:r>
              <a:rPr lang="es-CR" dirty="0" smtClean="0"/>
              <a:t> Vector Machines</a:t>
            </a:r>
            <a:endParaRPr lang="en-US" dirty="0"/>
          </a:p>
        </p:txBody>
      </p:sp>
      <p:pic>
        <p:nvPicPr>
          <p:cNvPr id="6" name="Content Placeholder 5" descr="ProblemaOptimizac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438400"/>
            <a:ext cx="4424149" cy="32670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Transformación de espacio</a:t>
            </a:r>
            <a:endParaRPr lang="en-US" dirty="0"/>
          </a:p>
        </p:txBody>
      </p:sp>
      <p:pic>
        <p:nvPicPr>
          <p:cNvPr id="4" name="Content Placeholder 3" descr="transformacionEspac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80089"/>
            <a:ext cx="8229600" cy="30995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Atributos utilizados en SVM</a:t>
            </a:r>
            <a:endParaRPr lang="en-US" dirty="0"/>
          </a:p>
        </p:txBody>
      </p:sp>
      <p:pic>
        <p:nvPicPr>
          <p:cNvPr id="4" name="Content Placeholder 3" descr="AttributeTab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590800"/>
            <a:ext cx="8839200" cy="31241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Importancia relativa en SVM</a:t>
            </a:r>
            <a:endParaRPr lang="en-US" dirty="0"/>
          </a:p>
        </p:txBody>
      </p:sp>
      <p:pic>
        <p:nvPicPr>
          <p:cNvPr id="4" name="Content Placeholder 3" descr="featureImportanceTab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1" y="1828801"/>
            <a:ext cx="3886200" cy="4800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Desempeño</a:t>
            </a:r>
            <a:endParaRPr lang="en-US" dirty="0"/>
          </a:p>
        </p:txBody>
      </p:sp>
      <p:pic>
        <p:nvPicPr>
          <p:cNvPr id="4" name="Content Placeholder 3" descr="precisionRecallNoVoi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73" y="2472300"/>
            <a:ext cx="8087854" cy="33151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Resultados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SVM logra reducir el numero de autenticaciones  en un 42%</a:t>
            </a:r>
          </a:p>
          <a:p>
            <a:endParaRPr lang="es-CR" dirty="0" smtClean="0"/>
          </a:p>
          <a:p>
            <a:r>
              <a:rPr lang="es-CR" dirty="0" smtClean="0"/>
              <a:t>Solo un 8% de los accesos tuvo más permisos de los que debía</a:t>
            </a:r>
          </a:p>
          <a:p>
            <a:endParaRPr lang="es-CR" dirty="0" smtClean="0"/>
          </a:p>
          <a:p>
            <a:r>
              <a:rPr lang="es-CR" dirty="0" smtClean="0"/>
              <a:t>No hubo accesos no autorizados (por eso se eligió este modelo)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Sugeridas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consiste</a:t>
            </a:r>
            <a:r>
              <a:rPr lang="en-US" dirty="0" smtClean="0"/>
              <a:t> </a:t>
            </a:r>
            <a:r>
              <a:rPr lang="en-US" dirty="0" err="1" smtClean="0"/>
              <a:t>basicamente</a:t>
            </a:r>
            <a:r>
              <a:rPr lang="en-US" dirty="0" smtClean="0"/>
              <a:t> un </a:t>
            </a:r>
            <a:r>
              <a:rPr lang="en-US" dirty="0" err="1" smtClean="0"/>
              <a:t>problema</a:t>
            </a:r>
            <a:r>
              <a:rPr lang="en-US" dirty="0" smtClean="0"/>
              <a:t> de </a:t>
            </a:r>
            <a:r>
              <a:rPr lang="en-US" dirty="0" err="1" smtClean="0"/>
              <a:t>clasificacion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separar</a:t>
            </a:r>
            <a:r>
              <a:rPr lang="en-US" dirty="0" smtClean="0"/>
              <a:t> </a:t>
            </a:r>
            <a:r>
              <a:rPr lang="en-US" dirty="0" err="1" smtClean="0"/>
              <a:t>puntos</a:t>
            </a:r>
            <a:r>
              <a:rPr lang="en-US" dirty="0" smtClean="0"/>
              <a:t> </a:t>
            </a:r>
            <a:r>
              <a:rPr lang="en-US" dirty="0" err="1" smtClean="0"/>
              <a:t>conocidos</a:t>
            </a:r>
            <a:r>
              <a:rPr lang="en-US" dirty="0" smtClean="0"/>
              <a:t> en un </a:t>
            </a:r>
            <a:r>
              <a:rPr lang="en-US" dirty="0" err="1" smtClean="0"/>
              <a:t>hiperespacio</a:t>
            </a:r>
            <a:r>
              <a:rPr lang="en-US" dirty="0" smtClean="0"/>
              <a:t> en </a:t>
            </a:r>
            <a:r>
              <a:rPr lang="en-US" dirty="0" err="1" smtClean="0"/>
              <a:t>distintos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, </a:t>
            </a:r>
            <a:r>
              <a:rPr lang="en-US" dirty="0" err="1" smtClean="0"/>
              <a:t>esto</a:t>
            </a:r>
            <a:r>
              <a:rPr lang="en-US" dirty="0" smtClean="0"/>
              <a:t> se </a:t>
            </a:r>
            <a:r>
              <a:rPr lang="en-US" dirty="0" err="1" smtClean="0"/>
              <a:t>logra</a:t>
            </a:r>
            <a:r>
              <a:rPr lang="en-US" dirty="0" smtClean="0"/>
              <a:t> </a:t>
            </a:r>
            <a:r>
              <a:rPr lang="en-US" dirty="0" err="1" smtClean="0"/>
              <a:t>generalmente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.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frontera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clasificar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en </a:t>
            </a:r>
            <a:r>
              <a:rPr lang="en-US" dirty="0" err="1" smtClean="0"/>
              <a:t>alguno</a:t>
            </a:r>
            <a:r>
              <a:rPr lang="en-US" dirty="0" smtClean="0"/>
              <a:t> de los </a:t>
            </a:r>
            <a:r>
              <a:rPr lang="en-US" dirty="0" err="1" smtClean="0"/>
              <a:t>grupos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overfitting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Es </a:t>
            </a: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</a:t>
            </a:r>
            <a:r>
              <a:rPr lang="en-US" dirty="0" err="1" smtClean="0"/>
              <a:t>divisoria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especifica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datos</a:t>
            </a:r>
            <a:r>
              <a:rPr lang="en-US" dirty="0" smtClean="0"/>
              <a:t>, </a:t>
            </a:r>
            <a:r>
              <a:rPr lang="en-US" dirty="0" err="1" smtClean="0"/>
              <a:t>entonces</a:t>
            </a:r>
            <a:r>
              <a:rPr lang="en-US" dirty="0" smtClean="0"/>
              <a:t> solo </a:t>
            </a:r>
            <a:r>
              <a:rPr lang="en-US" dirty="0" err="1" smtClean="0"/>
              <a:t>sirve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y no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predecir</a:t>
            </a:r>
            <a:r>
              <a:rPr lang="en-US" dirty="0" smtClean="0"/>
              <a:t> el </a:t>
            </a:r>
            <a:r>
              <a:rPr lang="en-US" dirty="0" err="1" smtClean="0"/>
              <a:t>resultado</a:t>
            </a:r>
            <a:r>
              <a:rPr lang="en-US" dirty="0" smtClean="0"/>
              <a:t> con </a:t>
            </a:r>
            <a:r>
              <a:rPr lang="en-US" dirty="0" err="1" smtClean="0"/>
              <a:t>otros</a:t>
            </a:r>
            <a:r>
              <a:rPr lang="en-US" dirty="0" smtClean="0"/>
              <a:t>. Es </a:t>
            </a:r>
            <a:r>
              <a:rPr lang="en-US" dirty="0" err="1" smtClean="0"/>
              <a:t>decir</a:t>
            </a:r>
            <a:r>
              <a:rPr lang="en-US" dirty="0" smtClean="0"/>
              <a:t> el </a:t>
            </a:r>
            <a:r>
              <a:rPr lang="en-US" dirty="0" err="1" smtClean="0"/>
              <a:t>modelo</a:t>
            </a:r>
            <a:r>
              <a:rPr lang="en-US" dirty="0" smtClean="0"/>
              <a:t> se </a:t>
            </a:r>
            <a:r>
              <a:rPr lang="en-US" dirty="0" err="1" smtClean="0"/>
              <a:t>aprende</a:t>
            </a:r>
            <a:r>
              <a:rPr lang="en-US" dirty="0" smtClean="0"/>
              <a:t> los </a:t>
            </a:r>
            <a:r>
              <a:rPr lang="en-US" dirty="0" err="1" smtClean="0"/>
              <a:t>datos</a:t>
            </a:r>
            <a:r>
              <a:rPr lang="en-US" dirty="0" smtClean="0"/>
              <a:t> en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predecirlos</a:t>
            </a:r>
            <a:r>
              <a:rPr lang="en-US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El problema</a:t>
            </a:r>
            <a:endParaRPr lang="en-US" dirty="0"/>
          </a:p>
        </p:txBody>
      </p:sp>
      <p:pic>
        <p:nvPicPr>
          <p:cNvPr id="4" name="Content Placeholder 3" descr="locked ph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1069"/>
            <a:ext cx="8229600" cy="3857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Posibles soluciones</a:t>
            </a:r>
            <a:endParaRPr lang="en-US" dirty="0"/>
          </a:p>
        </p:txBody>
      </p:sp>
      <p:pic>
        <p:nvPicPr>
          <p:cNvPr id="6" name="Content Placeholder 5" descr="iphone_5s_touch_id_fingerprint_video_hero_4x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Content Placeholder 6" descr="googlerecording_speech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7333" y="1920875"/>
            <a:ext cx="2660333" cy="44338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Cuándo en vez de cómo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 dirty="0" smtClean="0"/>
          </a:p>
          <a:p>
            <a:r>
              <a:rPr lang="es-CR" dirty="0" smtClean="0"/>
              <a:t>Machine Learning: “Dar a las computadoras la habilidad de aprender sin ser programadas explícitamente”</a:t>
            </a:r>
          </a:p>
          <a:p>
            <a:pPr>
              <a:buNone/>
            </a:pPr>
            <a:r>
              <a:rPr lang="es-CR" dirty="0" smtClean="0"/>
              <a:t>		Arthur Samuel</a:t>
            </a:r>
          </a:p>
          <a:p>
            <a:endParaRPr lang="es-CR" dirty="0" smtClean="0"/>
          </a:p>
          <a:p>
            <a:endParaRPr lang="es-CR" dirty="0" smtClean="0"/>
          </a:p>
          <a:p>
            <a:endParaRPr lang="en-US" dirty="0"/>
          </a:p>
        </p:txBody>
      </p:sp>
      <p:pic>
        <p:nvPicPr>
          <p:cNvPr id="6" name="Content Placeholder 5" descr="machineLearnin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000865"/>
            <a:ext cx="4038600" cy="227390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Objetivos Principales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Proteger al usuario de uso no autorizado</a:t>
            </a:r>
          </a:p>
          <a:p>
            <a:endParaRPr lang="es-CR" dirty="0" smtClean="0"/>
          </a:p>
          <a:p>
            <a:r>
              <a:rPr lang="es-CR" dirty="0" smtClean="0"/>
              <a:t>Entrenamiento de modelo debe ocurrir mayoritariamente en la fabrica</a:t>
            </a:r>
          </a:p>
          <a:p>
            <a:endParaRPr lang="es-CR" dirty="0" smtClean="0"/>
          </a:p>
          <a:p>
            <a:r>
              <a:rPr lang="es-CR" dirty="0" smtClean="0"/>
              <a:t>Supone un único usuario y sensores de bajo costo en el dispositivo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Datos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R" dirty="0" smtClean="0"/>
              <a:t>Señales biométricas (reconocimiento voz, facial)</a:t>
            </a:r>
          </a:p>
          <a:p>
            <a:endParaRPr lang="es-CR" dirty="0" smtClean="0"/>
          </a:p>
          <a:p>
            <a:r>
              <a:rPr lang="es-CR" dirty="0" smtClean="0"/>
              <a:t>Señales comportamiento (uso en horas o lugares extraños)</a:t>
            </a:r>
          </a:p>
          <a:p>
            <a:endParaRPr lang="es-CR" dirty="0" smtClean="0"/>
          </a:p>
          <a:p>
            <a:r>
              <a:rPr lang="es-CR" dirty="0" smtClean="0"/>
              <a:t>Señales posesión (cerca de laptop del dueño)</a:t>
            </a:r>
          </a:p>
          <a:p>
            <a:endParaRPr lang="es-CR" dirty="0" smtClean="0"/>
          </a:p>
          <a:p>
            <a:r>
              <a:rPr lang="es-CR" dirty="0" smtClean="0"/>
              <a:t>Dispositivo siempre en la mano</a:t>
            </a:r>
          </a:p>
          <a:p>
            <a:endParaRPr lang="es-CR" dirty="0" smtClean="0"/>
          </a:p>
          <a:p>
            <a:r>
              <a:rPr lang="es-CR" dirty="0" smtClean="0"/>
              <a:t>PIN o contraseña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Niveles autenticación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 smtClean="0"/>
          </a:p>
          <a:p>
            <a:r>
              <a:rPr lang="es-CR" dirty="0" smtClean="0"/>
              <a:t>Publico (cámara)</a:t>
            </a:r>
          </a:p>
          <a:p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Privado (correo electrónico)</a:t>
            </a:r>
          </a:p>
          <a:p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Confidencial (Banca)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Estados del dispositivo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 smtClean="0"/>
          </a:p>
          <a:p>
            <a:r>
              <a:rPr lang="es-CR" dirty="0" smtClean="0"/>
              <a:t>En la mano</a:t>
            </a:r>
          </a:p>
          <a:p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En la mesa</a:t>
            </a:r>
          </a:p>
          <a:p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En el bolsillo o maletín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Clasificación</a:t>
            </a:r>
            <a:endParaRPr lang="en-US" dirty="0"/>
          </a:p>
        </p:txBody>
      </p:sp>
      <p:pic>
        <p:nvPicPr>
          <p:cNvPr id="4" name="Content Placeholder 3" descr="classificationM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86756"/>
            <a:ext cx="5715000" cy="42862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291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Autenticación de usuarios en dispositivos móviles</vt:lpstr>
      <vt:lpstr>El problema</vt:lpstr>
      <vt:lpstr>Posibles soluciones</vt:lpstr>
      <vt:lpstr>Cuándo en vez de cómo</vt:lpstr>
      <vt:lpstr>Objetivos Principales</vt:lpstr>
      <vt:lpstr>Datos</vt:lpstr>
      <vt:lpstr>Niveles autenticación</vt:lpstr>
      <vt:lpstr>Estados del dispositivo</vt:lpstr>
      <vt:lpstr>Clasificación</vt:lpstr>
      <vt:lpstr>Support Vector Machines</vt:lpstr>
      <vt:lpstr>Support Vector Machines</vt:lpstr>
      <vt:lpstr>Support Vector Machines</vt:lpstr>
      <vt:lpstr>Support Vector Machines</vt:lpstr>
      <vt:lpstr>Transformación de espacio</vt:lpstr>
      <vt:lpstr>Atributos utilizados en SVM</vt:lpstr>
      <vt:lpstr>Importancia relativa en SVM</vt:lpstr>
      <vt:lpstr>Desempeño</vt:lpstr>
      <vt:lpstr>Resultados</vt:lpstr>
      <vt:lpstr>Preguntas Sugeridas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Autenticación de usuarios en dispositivos móviles</dc:title>
  <dc:creator>Julian</dc:creator>
  <cp:lastModifiedBy>Julian</cp:lastModifiedBy>
  <cp:revision>21</cp:revision>
  <dcterms:created xsi:type="dcterms:W3CDTF">2013-11-18T16:40:51Z</dcterms:created>
  <dcterms:modified xsi:type="dcterms:W3CDTF">2013-12-03T02:40:16Z</dcterms:modified>
</cp:coreProperties>
</file>